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47"/>
  </p:notesMasterIdLst>
  <p:sldIdLst>
    <p:sldId id="256" r:id="rId4"/>
    <p:sldId id="257" r:id="rId5"/>
    <p:sldId id="327" r:id="rId6"/>
    <p:sldId id="258" r:id="rId7"/>
    <p:sldId id="295" r:id="rId8"/>
    <p:sldId id="293" r:id="rId9"/>
    <p:sldId id="294" r:id="rId10"/>
    <p:sldId id="285" r:id="rId11"/>
    <p:sldId id="279" r:id="rId12"/>
    <p:sldId id="296" r:id="rId13"/>
    <p:sldId id="328" r:id="rId14"/>
    <p:sldId id="303" r:id="rId15"/>
    <p:sldId id="300" r:id="rId16"/>
    <p:sldId id="339" r:id="rId17"/>
    <p:sldId id="331" r:id="rId18"/>
    <p:sldId id="340" r:id="rId19"/>
    <p:sldId id="313" r:id="rId20"/>
    <p:sldId id="330" r:id="rId21"/>
    <p:sldId id="329" r:id="rId22"/>
    <p:sldId id="333" r:id="rId23"/>
    <p:sldId id="332" r:id="rId24"/>
    <p:sldId id="314" r:id="rId25"/>
    <p:sldId id="335" r:id="rId26"/>
    <p:sldId id="343" r:id="rId27"/>
    <p:sldId id="341" r:id="rId28"/>
    <p:sldId id="338" r:id="rId29"/>
    <p:sldId id="309" r:id="rId30"/>
    <p:sldId id="317" r:id="rId31"/>
    <p:sldId id="311" r:id="rId32"/>
    <p:sldId id="346" r:id="rId33"/>
    <p:sldId id="345" r:id="rId34"/>
    <p:sldId id="323" r:id="rId35"/>
    <p:sldId id="324" r:id="rId36"/>
    <p:sldId id="319" r:id="rId37"/>
    <p:sldId id="325" r:id="rId38"/>
    <p:sldId id="320" r:id="rId39"/>
    <p:sldId id="326" r:id="rId40"/>
    <p:sldId id="298" r:id="rId41"/>
    <p:sldId id="272" r:id="rId42"/>
    <p:sldId id="269" r:id="rId43"/>
    <p:sldId id="270" r:id="rId44"/>
    <p:sldId id="344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D6"/>
    <a:srgbClr val="3C5365"/>
    <a:srgbClr val="48658C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07" autoAdjust="0"/>
    <p:restoredTop sz="97463" autoAdjust="0"/>
  </p:normalViewPr>
  <p:slideViewPr>
    <p:cSldViewPr snapToGrid="0" snapToObjects="1">
      <p:cViewPr varScale="1">
        <p:scale>
          <a:sx n="158" d="100"/>
          <a:sy n="158" d="100"/>
        </p:scale>
        <p:origin x="18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47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instead of taking the business subject / domain entity and breaking it up into multiple relational structures store the business subject in the minimal number of documents.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66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diagram showing the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8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57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19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5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18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28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81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</a:p>
          <a:p>
            <a:r>
              <a:rPr lang="en-US" dirty="0" smtClean="0"/>
              <a:t>application for efficient data entry of product orders</a:t>
            </a:r>
          </a:p>
          <a:p>
            <a:r>
              <a:rPr lang="en-US" dirty="0" smtClean="0"/>
              <a:t>Order contains over 100 fields</a:t>
            </a:r>
          </a:p>
          <a:p>
            <a:r>
              <a:rPr lang="en-US" dirty="0" smtClean="0"/>
              <a:t>Order Line contains over 50 fields</a:t>
            </a:r>
          </a:p>
          <a:p>
            <a:r>
              <a:rPr lang="en-US" dirty="0" smtClean="0"/>
              <a:t>Product contains over 150 fields</a:t>
            </a:r>
          </a:p>
          <a:p>
            <a:r>
              <a:rPr lang="en-US" dirty="0" smtClean="0"/>
              <a:t>An order on </a:t>
            </a:r>
            <a:r>
              <a:rPr lang="en-US" dirty="0" err="1" smtClean="0"/>
              <a:t>avg</a:t>
            </a:r>
            <a:r>
              <a:rPr lang="en-US" dirty="0" smtClean="0"/>
              <a:t> contains 20 lines</a:t>
            </a:r>
          </a:p>
          <a:p>
            <a:endParaRPr lang="en-US" dirty="0" smtClean="0"/>
          </a:p>
          <a:p>
            <a:r>
              <a:rPr lang="en-US" dirty="0" smtClean="0"/>
              <a:t>- Would you embed order lines on to order? Yes, Order Line is </a:t>
            </a:r>
            <a:r>
              <a:rPr lang="en-US" dirty="0" err="1" smtClean="0"/>
              <a:t>dependant</a:t>
            </a:r>
            <a:r>
              <a:rPr lang="en-US" dirty="0" smtClean="0"/>
              <a:t> on Order. Most of the time Order &amp; Order line would be read together</a:t>
            </a:r>
          </a:p>
          <a:p>
            <a:r>
              <a:rPr lang="en-US" dirty="0" smtClean="0"/>
              <a:t>- Would you embed product on to order line? No. Perhaps, but maybe just the info from product we need.</a:t>
            </a:r>
          </a:p>
          <a:p>
            <a:r>
              <a:rPr lang="en-US" dirty="0" smtClean="0"/>
              <a:t>- What about requirement to support </a:t>
            </a:r>
            <a:r>
              <a:rPr lang="en-US" dirty="0" err="1" smtClean="0"/>
              <a:t>effecient</a:t>
            </a:r>
            <a:r>
              <a:rPr lang="en-US" dirty="0" smtClean="0"/>
              <a:t> data entry? Would having Order Line </a:t>
            </a:r>
            <a:r>
              <a:rPr lang="en-US" dirty="0" err="1" smtClean="0"/>
              <a:t>seperate</a:t>
            </a:r>
            <a:r>
              <a:rPr lang="en-US" dirty="0" smtClean="0"/>
              <a:t> be more </a:t>
            </a:r>
            <a:r>
              <a:rPr lang="en-US" dirty="0" err="1" smtClean="0"/>
              <a:t>effecient</a:t>
            </a:r>
            <a:r>
              <a:rPr lang="en-US" dirty="0" smtClean="0"/>
              <a:t> from a data entry point of view?</a:t>
            </a:r>
          </a:p>
          <a:p>
            <a:r>
              <a:rPr lang="en-US" dirty="0" smtClean="0"/>
              <a:t>- What about the number of Order Lines? 20 is not unbounded.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7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</a:p>
          <a:p>
            <a:r>
              <a:rPr lang="en-US" dirty="0" smtClean="0"/>
              <a:t>application for efficient data entry of product orders</a:t>
            </a:r>
          </a:p>
          <a:p>
            <a:r>
              <a:rPr lang="en-US" dirty="0" smtClean="0"/>
              <a:t>Order contains over 100 fields</a:t>
            </a:r>
          </a:p>
          <a:p>
            <a:r>
              <a:rPr lang="en-US" dirty="0" smtClean="0"/>
              <a:t>Order Line contains over 50 fields</a:t>
            </a:r>
          </a:p>
          <a:p>
            <a:r>
              <a:rPr lang="en-US" dirty="0" smtClean="0"/>
              <a:t>Product contains over 150 fields</a:t>
            </a:r>
          </a:p>
          <a:p>
            <a:r>
              <a:rPr lang="en-US" dirty="0" smtClean="0"/>
              <a:t>An order on </a:t>
            </a:r>
            <a:r>
              <a:rPr lang="en-US" dirty="0" err="1" smtClean="0"/>
              <a:t>avg</a:t>
            </a:r>
            <a:r>
              <a:rPr lang="en-US" dirty="0" smtClean="0"/>
              <a:t> contains 20 lines</a:t>
            </a:r>
          </a:p>
          <a:p>
            <a:endParaRPr lang="en-US" dirty="0" smtClean="0"/>
          </a:p>
          <a:p>
            <a:r>
              <a:rPr lang="en-US" dirty="0" smtClean="0"/>
              <a:t>- Would you embed order lines on to order? Yes, Order Line is </a:t>
            </a:r>
            <a:r>
              <a:rPr lang="en-US" dirty="0" err="1" smtClean="0"/>
              <a:t>dependant</a:t>
            </a:r>
            <a:r>
              <a:rPr lang="en-US" dirty="0" smtClean="0"/>
              <a:t> on Order. Most of the time Order &amp; Order line would be read together</a:t>
            </a:r>
          </a:p>
          <a:p>
            <a:r>
              <a:rPr lang="en-US" dirty="0" smtClean="0"/>
              <a:t>- Would you embed product on to order line? No. Perhaps, but maybe just the info from product we need.</a:t>
            </a:r>
          </a:p>
          <a:p>
            <a:r>
              <a:rPr lang="en-US" dirty="0" smtClean="0"/>
              <a:t>- What about requirement to support </a:t>
            </a:r>
            <a:r>
              <a:rPr lang="en-US" dirty="0" err="1" smtClean="0"/>
              <a:t>effecient</a:t>
            </a:r>
            <a:r>
              <a:rPr lang="en-US" dirty="0" smtClean="0"/>
              <a:t> data entry? Would having Order Line </a:t>
            </a:r>
            <a:r>
              <a:rPr lang="en-US" dirty="0" err="1" smtClean="0"/>
              <a:t>seperate</a:t>
            </a:r>
            <a:r>
              <a:rPr lang="en-US" dirty="0" smtClean="0"/>
              <a:t> be more </a:t>
            </a:r>
            <a:r>
              <a:rPr lang="en-US" dirty="0" err="1" smtClean="0"/>
              <a:t>effecient</a:t>
            </a:r>
            <a:r>
              <a:rPr lang="en-US" dirty="0" smtClean="0"/>
              <a:t> from a data entry point of view?</a:t>
            </a:r>
          </a:p>
          <a:p>
            <a:r>
              <a:rPr lang="en-US" dirty="0" smtClean="0"/>
              <a:t>- What about the number of Order Lines? 20 is not unbounded.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73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</a:p>
          <a:p>
            <a:r>
              <a:rPr lang="en-US" dirty="0" smtClean="0"/>
              <a:t>application for efficient data entry of product orders</a:t>
            </a:r>
          </a:p>
          <a:p>
            <a:r>
              <a:rPr lang="en-US" dirty="0" smtClean="0"/>
              <a:t>Order contains over 100 fields</a:t>
            </a:r>
          </a:p>
          <a:p>
            <a:r>
              <a:rPr lang="en-US" dirty="0" smtClean="0"/>
              <a:t>Order Line contains over 50 fields</a:t>
            </a:r>
          </a:p>
          <a:p>
            <a:r>
              <a:rPr lang="en-US" dirty="0" smtClean="0"/>
              <a:t>Product contains over 150 fields</a:t>
            </a:r>
          </a:p>
          <a:p>
            <a:r>
              <a:rPr lang="en-US" dirty="0" smtClean="0"/>
              <a:t>An order on </a:t>
            </a:r>
            <a:r>
              <a:rPr lang="en-US" dirty="0" err="1" smtClean="0"/>
              <a:t>avg</a:t>
            </a:r>
            <a:r>
              <a:rPr lang="en-US" dirty="0" smtClean="0"/>
              <a:t> contains 20 lines</a:t>
            </a:r>
          </a:p>
          <a:p>
            <a:endParaRPr lang="en-US" dirty="0" smtClean="0"/>
          </a:p>
          <a:p>
            <a:r>
              <a:rPr lang="en-US" dirty="0" smtClean="0"/>
              <a:t>- Would you embed order lines on to order? Yes, Order Line is </a:t>
            </a:r>
            <a:r>
              <a:rPr lang="en-US" dirty="0" err="1" smtClean="0"/>
              <a:t>dependant</a:t>
            </a:r>
            <a:r>
              <a:rPr lang="en-US" dirty="0" smtClean="0"/>
              <a:t> on Order. Most of the time Order &amp; Order line would be read together</a:t>
            </a:r>
          </a:p>
          <a:p>
            <a:r>
              <a:rPr lang="en-US" dirty="0" smtClean="0"/>
              <a:t>- Would you embed product on to order line? No. Perhaps, but maybe just the info from product we need.</a:t>
            </a:r>
          </a:p>
          <a:p>
            <a:r>
              <a:rPr lang="en-US" dirty="0" smtClean="0"/>
              <a:t>- What about requirement to support </a:t>
            </a:r>
            <a:r>
              <a:rPr lang="en-US" dirty="0" err="1" smtClean="0"/>
              <a:t>effecient</a:t>
            </a:r>
            <a:r>
              <a:rPr lang="en-US" dirty="0" smtClean="0"/>
              <a:t> data entry? Would having Order Line </a:t>
            </a:r>
            <a:r>
              <a:rPr lang="en-US" dirty="0" err="1" smtClean="0"/>
              <a:t>seperate</a:t>
            </a:r>
            <a:r>
              <a:rPr lang="en-US" dirty="0" smtClean="0"/>
              <a:t> be more </a:t>
            </a:r>
            <a:r>
              <a:rPr lang="en-US" dirty="0" err="1" smtClean="0"/>
              <a:t>effecient</a:t>
            </a:r>
            <a:r>
              <a:rPr lang="en-US" dirty="0" smtClean="0"/>
              <a:t> from a data entry point of view?</a:t>
            </a:r>
          </a:p>
          <a:p>
            <a:r>
              <a:rPr lang="en-US" dirty="0" smtClean="0"/>
              <a:t>- What about the number of Order Lines? 20 is not unbounded.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13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</a:p>
          <a:p>
            <a:r>
              <a:rPr lang="en-US" dirty="0" smtClean="0"/>
              <a:t>application for efficient data entry of product orders</a:t>
            </a:r>
          </a:p>
          <a:p>
            <a:r>
              <a:rPr lang="en-US" dirty="0" smtClean="0"/>
              <a:t>Order contains over 100 fields</a:t>
            </a:r>
          </a:p>
          <a:p>
            <a:r>
              <a:rPr lang="en-US" dirty="0" smtClean="0"/>
              <a:t>Order Line contains over 50 fields</a:t>
            </a:r>
          </a:p>
          <a:p>
            <a:r>
              <a:rPr lang="en-US" dirty="0" smtClean="0"/>
              <a:t>Product contains over 150 fields</a:t>
            </a:r>
          </a:p>
          <a:p>
            <a:r>
              <a:rPr lang="en-US" dirty="0" smtClean="0"/>
              <a:t>An order on </a:t>
            </a:r>
            <a:r>
              <a:rPr lang="en-US" dirty="0" err="1" smtClean="0"/>
              <a:t>avg</a:t>
            </a:r>
            <a:r>
              <a:rPr lang="en-US" dirty="0" smtClean="0"/>
              <a:t> contains 20 lines</a:t>
            </a:r>
          </a:p>
          <a:p>
            <a:endParaRPr lang="en-US" dirty="0" smtClean="0"/>
          </a:p>
          <a:p>
            <a:r>
              <a:rPr lang="en-US" dirty="0" smtClean="0"/>
              <a:t>- Would you embed order lines on to order? Yes, Order Line is </a:t>
            </a:r>
            <a:r>
              <a:rPr lang="en-US" dirty="0" err="1" smtClean="0"/>
              <a:t>dependant</a:t>
            </a:r>
            <a:r>
              <a:rPr lang="en-US" dirty="0" smtClean="0"/>
              <a:t> on Order. Most of the time Order &amp; Order line would be read together</a:t>
            </a:r>
          </a:p>
          <a:p>
            <a:r>
              <a:rPr lang="en-US" dirty="0" smtClean="0"/>
              <a:t>- Would you embed product on to order line? No. Perhaps, but maybe just the info from product we need.</a:t>
            </a:r>
          </a:p>
          <a:p>
            <a:r>
              <a:rPr lang="en-US" dirty="0" smtClean="0"/>
              <a:t>- What about requirement to support </a:t>
            </a:r>
            <a:r>
              <a:rPr lang="en-US" dirty="0" err="1" smtClean="0"/>
              <a:t>effecient</a:t>
            </a:r>
            <a:r>
              <a:rPr lang="en-US" dirty="0" smtClean="0"/>
              <a:t> data entry? Would having Order Line </a:t>
            </a:r>
            <a:r>
              <a:rPr lang="en-US" dirty="0" err="1" smtClean="0"/>
              <a:t>seperate</a:t>
            </a:r>
            <a:r>
              <a:rPr lang="en-US" dirty="0" smtClean="0"/>
              <a:t> be more </a:t>
            </a:r>
            <a:r>
              <a:rPr lang="en-US" dirty="0" err="1" smtClean="0"/>
              <a:t>effecient</a:t>
            </a:r>
            <a:r>
              <a:rPr lang="en-US" dirty="0" smtClean="0"/>
              <a:t> from a data entry point of view?</a:t>
            </a:r>
          </a:p>
          <a:p>
            <a:r>
              <a:rPr lang="en-US" dirty="0" smtClean="0"/>
              <a:t>- What about the number of Order Lines? 20 is not unbounded.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9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</a:p>
          <a:p>
            <a:r>
              <a:rPr lang="en-US" dirty="0" smtClean="0"/>
              <a:t>application for efficient data entry of product orders</a:t>
            </a:r>
          </a:p>
          <a:p>
            <a:r>
              <a:rPr lang="en-US" dirty="0" smtClean="0"/>
              <a:t>Order contains over 100 fields</a:t>
            </a:r>
          </a:p>
          <a:p>
            <a:r>
              <a:rPr lang="en-US" dirty="0" smtClean="0"/>
              <a:t>Order Line contains over 50 fields</a:t>
            </a:r>
          </a:p>
          <a:p>
            <a:r>
              <a:rPr lang="en-US" dirty="0" smtClean="0"/>
              <a:t>Product contains over 150 fields</a:t>
            </a:r>
          </a:p>
          <a:p>
            <a:r>
              <a:rPr lang="en-US" dirty="0" smtClean="0"/>
              <a:t>An order on </a:t>
            </a:r>
            <a:r>
              <a:rPr lang="en-US" dirty="0" err="1" smtClean="0"/>
              <a:t>avg</a:t>
            </a:r>
            <a:r>
              <a:rPr lang="en-US" dirty="0" smtClean="0"/>
              <a:t> contains 20 lines</a:t>
            </a:r>
          </a:p>
          <a:p>
            <a:endParaRPr lang="en-US" dirty="0" smtClean="0"/>
          </a:p>
          <a:p>
            <a:r>
              <a:rPr lang="en-US" dirty="0" smtClean="0"/>
              <a:t>- Would you embed order lines on to order? Yes, Order Line is </a:t>
            </a:r>
            <a:r>
              <a:rPr lang="en-US" dirty="0" err="1" smtClean="0"/>
              <a:t>dependant</a:t>
            </a:r>
            <a:r>
              <a:rPr lang="en-US" dirty="0" smtClean="0"/>
              <a:t> on Order. Most of the time Order &amp; Order line would be read together</a:t>
            </a:r>
          </a:p>
          <a:p>
            <a:r>
              <a:rPr lang="en-US" dirty="0" smtClean="0"/>
              <a:t>- Would you embed product on to order line? No. Perhaps, but maybe just the info from product we need.</a:t>
            </a:r>
          </a:p>
          <a:p>
            <a:r>
              <a:rPr lang="en-US" dirty="0" smtClean="0"/>
              <a:t>- What about requirement to support </a:t>
            </a:r>
            <a:r>
              <a:rPr lang="en-US" dirty="0" err="1" smtClean="0"/>
              <a:t>effecient</a:t>
            </a:r>
            <a:r>
              <a:rPr lang="en-US" dirty="0" smtClean="0"/>
              <a:t> data entry? Would having Order Line </a:t>
            </a:r>
            <a:r>
              <a:rPr lang="en-US" dirty="0" err="1" smtClean="0"/>
              <a:t>seperate</a:t>
            </a:r>
            <a:r>
              <a:rPr lang="en-US" dirty="0" smtClean="0"/>
              <a:t> be more </a:t>
            </a:r>
            <a:r>
              <a:rPr lang="en-US" dirty="0" err="1" smtClean="0"/>
              <a:t>effecient</a:t>
            </a:r>
            <a:r>
              <a:rPr lang="en-US" dirty="0" smtClean="0"/>
              <a:t> from a data entry point of view?</a:t>
            </a:r>
          </a:p>
          <a:p>
            <a:r>
              <a:rPr lang="en-US" dirty="0" smtClean="0"/>
              <a:t>- What about the number of Order Lines? 20 is not unbounded.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12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1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9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Denormalize</a:t>
            </a:r>
            <a:r>
              <a:rPr lang="en-US" baseline="0" dirty="0" smtClean="0"/>
              <a:t> some data and reference other data for a hybrid model</a:t>
            </a:r>
          </a:p>
          <a:p>
            <a:r>
              <a:rPr lang="en-US" baseline="0" dirty="0" smtClean="0"/>
              <a:t>Remember, model as your application is going to use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danger of this is if the author changes their name or bio then you need to go update every book they have authored</a:t>
            </a:r>
          </a:p>
          <a:p>
            <a:r>
              <a:rPr lang="en-US" baseline="0" dirty="0" smtClean="0"/>
              <a:t>Luckily DocumentDB allows multi-document transactions so this would be possible to do in a single atomic transaction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Similarly if the author changed their thumbnail picture you need to go update every book, or would you?</a:t>
            </a:r>
            <a:br>
              <a:rPr lang="en-US" baseline="0" dirty="0" smtClean="0"/>
            </a:br>
            <a:r>
              <a:rPr lang="en-US" baseline="0" dirty="0" smtClean="0"/>
              <a:t>You might want to keep the image of what the author looked like when a particular book was published.</a:t>
            </a:r>
          </a:p>
          <a:p>
            <a:r>
              <a:rPr lang="en-US" baseline="0" dirty="0" smtClean="0"/>
              <a:t>So here </a:t>
            </a:r>
            <a:r>
              <a:rPr lang="en-US" baseline="0" dirty="0" err="1" smtClean="0"/>
              <a:t>denormalizing</a:t>
            </a:r>
            <a:r>
              <a:rPr lang="en-US" baseline="0" dirty="0" smtClean="0"/>
              <a:t> is actually useful, because you get a snapshot in time unlike pure referencing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1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Denormalize</a:t>
            </a:r>
            <a:r>
              <a:rPr lang="en-US" baseline="0" dirty="0" smtClean="0"/>
              <a:t> some data and reference other data for a hybrid model</a:t>
            </a:r>
          </a:p>
          <a:p>
            <a:r>
              <a:rPr lang="en-US" baseline="0" dirty="0" smtClean="0"/>
              <a:t>Remember, model as your application is going to use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danger of this is if the author changes their name or bio then you need to go update every book they have authored</a:t>
            </a:r>
          </a:p>
          <a:p>
            <a:r>
              <a:rPr lang="en-US" baseline="0" dirty="0" smtClean="0"/>
              <a:t>Luckily DocumentDB allows multi-document transactions so this would be possible to do in a single atomic transaction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Similarly if the author changed their thumbnail picture you need to go update every book, or would you?</a:t>
            </a:r>
            <a:br>
              <a:rPr lang="en-US" baseline="0" dirty="0" smtClean="0"/>
            </a:br>
            <a:r>
              <a:rPr lang="en-US" baseline="0" dirty="0" smtClean="0"/>
              <a:t>You might want to keep the image of what the author looked like when a particular book was published.</a:t>
            </a:r>
          </a:p>
          <a:p>
            <a:r>
              <a:rPr lang="en-US" baseline="0" dirty="0" smtClean="0"/>
              <a:t>So here </a:t>
            </a:r>
            <a:r>
              <a:rPr lang="en-US" baseline="0" dirty="0" err="1" smtClean="0"/>
              <a:t>denormalizing</a:t>
            </a:r>
            <a:r>
              <a:rPr lang="en-US" baseline="0" dirty="0" smtClean="0"/>
              <a:t> is actually useful, because you get a snapshot in time unlike pure referencing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49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Denormalize</a:t>
            </a:r>
            <a:r>
              <a:rPr lang="en-US" baseline="0" dirty="0" smtClean="0"/>
              <a:t> some data and reference other data for a hybrid model</a:t>
            </a:r>
          </a:p>
          <a:p>
            <a:r>
              <a:rPr lang="en-US" baseline="0" dirty="0" smtClean="0"/>
              <a:t>Remember, model as your application is going to use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danger of this is if the author changes their name or bio then you need to go update every book they have authored</a:t>
            </a:r>
          </a:p>
          <a:p>
            <a:r>
              <a:rPr lang="en-US" baseline="0" dirty="0" smtClean="0"/>
              <a:t>Luckily DocumentDB allows multi-document transactions so this would be possible to do in a single atomic transaction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Similarly if the author changed their thumbnail picture you need to go update every book, or would you?</a:t>
            </a:r>
            <a:br>
              <a:rPr lang="en-US" baseline="0" dirty="0" smtClean="0"/>
            </a:br>
            <a:r>
              <a:rPr lang="en-US" baseline="0" dirty="0" smtClean="0"/>
              <a:t>You might want to keep the image of what the author looked like when a particular book was published.</a:t>
            </a:r>
          </a:p>
          <a:p>
            <a:r>
              <a:rPr lang="en-US" baseline="0" dirty="0" smtClean="0"/>
              <a:t>So here </a:t>
            </a:r>
            <a:r>
              <a:rPr lang="en-US" baseline="0" dirty="0" err="1" smtClean="0"/>
              <a:t>denormalizing</a:t>
            </a:r>
            <a:r>
              <a:rPr lang="en-US" baseline="0" dirty="0" smtClean="0"/>
              <a:t> is actually useful, because you get a snapshot in time unlike pure referencing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0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6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22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16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78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3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0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10/23/2015 6:21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10/23/2015 6:21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10/23/2015 6:21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61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10/23/2015 6:21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49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10/23/2015 6:21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47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1" r:id="rId2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41" y="38812"/>
            <a:ext cx="8732827" cy="2144830"/>
          </a:xfrm>
        </p:spPr>
        <p:txBody>
          <a:bodyPr>
            <a:noAutofit/>
          </a:bodyPr>
          <a:lstStyle/>
          <a:p>
            <a:r>
              <a:rPr lang="en-US" b="1" dirty="0" smtClean="0"/>
              <a:t>Modeling JSON data for document databases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781" y="2562307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71" y="-211494"/>
            <a:ext cx="2911151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/>
          <p:cNvSpPr txBox="1">
            <a:spLocks/>
          </p:cNvSpPr>
          <p:nvPr/>
        </p:nvSpPr>
        <p:spPr>
          <a:xfrm>
            <a:off x="635000" y="2375694"/>
            <a:ext cx="4625975" cy="2087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Modeling JSON data in this brave "new" world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641350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5" y="1029381"/>
            <a:ext cx="6868484" cy="578085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Modeling data, the relational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79376" y="3245707"/>
            <a:ext cx="1671631" cy="1017889"/>
            <a:chOff x="1521967" y="2675331"/>
            <a:chExt cx="925513" cy="563563"/>
          </a:xfrm>
        </p:grpSpPr>
        <p:sp>
          <p:nvSpPr>
            <p:cNvPr id="31" name="Freeform 53"/>
            <p:cNvSpPr>
              <a:spLocks noEditPoints="1"/>
            </p:cNvSpPr>
            <p:nvPr/>
          </p:nvSpPr>
          <p:spPr bwMode="auto">
            <a:xfrm>
              <a:off x="1521967" y="2675331"/>
              <a:ext cx="925513" cy="563563"/>
            </a:xfrm>
            <a:custGeom>
              <a:avLst/>
              <a:gdLst>
                <a:gd name="T0" fmla="*/ 484 w 528"/>
                <a:gd name="T1" fmla="*/ 249 h 321"/>
                <a:gd name="T2" fmla="*/ 485 w 528"/>
                <a:gd name="T3" fmla="*/ 21 h 321"/>
                <a:gd name="T4" fmla="*/ 462 w 528"/>
                <a:gd name="T5" fmla="*/ 2 h 321"/>
                <a:gd name="T6" fmla="*/ 68 w 528"/>
                <a:gd name="T7" fmla="*/ 0 h 321"/>
                <a:gd name="T8" fmla="*/ 45 w 528"/>
                <a:gd name="T9" fmla="*/ 20 h 321"/>
                <a:gd name="T10" fmla="*/ 44 w 528"/>
                <a:gd name="T11" fmla="*/ 248 h 321"/>
                <a:gd name="T12" fmla="*/ 0 w 528"/>
                <a:gd name="T13" fmla="*/ 296 h 321"/>
                <a:gd name="T14" fmla="*/ 27 w 528"/>
                <a:gd name="T15" fmla="*/ 320 h 321"/>
                <a:gd name="T16" fmla="*/ 500 w 528"/>
                <a:gd name="T17" fmla="*/ 321 h 321"/>
                <a:gd name="T18" fmla="*/ 528 w 528"/>
                <a:gd name="T19" fmla="*/ 297 h 321"/>
                <a:gd name="T20" fmla="*/ 484 w 528"/>
                <a:gd name="T21" fmla="*/ 249 h 321"/>
                <a:gd name="T22" fmla="*/ 301 w 528"/>
                <a:gd name="T23" fmla="*/ 302 h 321"/>
                <a:gd name="T24" fmla="*/ 219 w 528"/>
                <a:gd name="T25" fmla="*/ 302 h 321"/>
                <a:gd name="T26" fmla="*/ 211 w 528"/>
                <a:gd name="T27" fmla="*/ 298 h 321"/>
                <a:gd name="T28" fmla="*/ 220 w 528"/>
                <a:gd name="T29" fmla="*/ 283 h 321"/>
                <a:gd name="T30" fmla="*/ 227 w 528"/>
                <a:gd name="T31" fmla="*/ 280 h 321"/>
                <a:gd name="T32" fmla="*/ 293 w 528"/>
                <a:gd name="T33" fmla="*/ 280 h 321"/>
                <a:gd name="T34" fmla="*/ 299 w 528"/>
                <a:gd name="T35" fmla="*/ 283 h 321"/>
                <a:gd name="T36" fmla="*/ 309 w 528"/>
                <a:gd name="T37" fmla="*/ 298 h 321"/>
                <a:gd name="T38" fmla="*/ 301 w 528"/>
                <a:gd name="T39" fmla="*/ 302 h 321"/>
                <a:gd name="T40" fmla="*/ 468 w 528"/>
                <a:gd name="T41" fmla="*/ 249 h 321"/>
                <a:gd name="T42" fmla="*/ 62 w 528"/>
                <a:gd name="T43" fmla="*/ 248 h 321"/>
                <a:gd name="T44" fmla="*/ 63 w 528"/>
                <a:gd name="T45" fmla="*/ 23 h 321"/>
                <a:gd name="T46" fmla="*/ 74 w 528"/>
                <a:gd name="T47" fmla="*/ 13 h 321"/>
                <a:gd name="T48" fmla="*/ 457 w 528"/>
                <a:gd name="T49" fmla="*/ 15 h 321"/>
                <a:gd name="T50" fmla="*/ 469 w 528"/>
                <a:gd name="T51" fmla="*/ 25 h 321"/>
                <a:gd name="T52" fmla="*/ 468 w 528"/>
                <a:gd name="T53" fmla="*/ 24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28" h="321">
                  <a:moveTo>
                    <a:pt x="484" y="249"/>
                  </a:moveTo>
                  <a:cubicBezTo>
                    <a:pt x="485" y="21"/>
                    <a:pt x="485" y="21"/>
                    <a:pt x="485" y="21"/>
                  </a:cubicBezTo>
                  <a:cubicBezTo>
                    <a:pt x="485" y="11"/>
                    <a:pt x="474" y="2"/>
                    <a:pt x="462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5" y="0"/>
                    <a:pt x="45" y="9"/>
                    <a:pt x="45" y="20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309"/>
                    <a:pt x="12" y="320"/>
                    <a:pt x="27" y="320"/>
                  </a:cubicBezTo>
                  <a:cubicBezTo>
                    <a:pt x="500" y="321"/>
                    <a:pt x="500" y="321"/>
                    <a:pt x="500" y="321"/>
                  </a:cubicBezTo>
                  <a:cubicBezTo>
                    <a:pt x="515" y="321"/>
                    <a:pt x="528" y="310"/>
                    <a:pt x="528" y="297"/>
                  </a:cubicBezTo>
                  <a:lnTo>
                    <a:pt x="484" y="249"/>
                  </a:lnTo>
                  <a:close/>
                  <a:moveTo>
                    <a:pt x="301" y="302"/>
                  </a:moveTo>
                  <a:cubicBezTo>
                    <a:pt x="219" y="302"/>
                    <a:pt x="219" y="302"/>
                    <a:pt x="219" y="302"/>
                  </a:cubicBezTo>
                  <a:cubicBezTo>
                    <a:pt x="214" y="302"/>
                    <a:pt x="211" y="300"/>
                    <a:pt x="211" y="298"/>
                  </a:cubicBezTo>
                  <a:cubicBezTo>
                    <a:pt x="220" y="283"/>
                    <a:pt x="220" y="283"/>
                    <a:pt x="220" y="283"/>
                  </a:cubicBezTo>
                  <a:cubicBezTo>
                    <a:pt x="220" y="281"/>
                    <a:pt x="223" y="280"/>
                    <a:pt x="227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6" y="280"/>
                    <a:pt x="299" y="281"/>
                    <a:pt x="299" y="283"/>
                  </a:cubicBezTo>
                  <a:cubicBezTo>
                    <a:pt x="309" y="298"/>
                    <a:pt x="309" y="298"/>
                    <a:pt x="309" y="298"/>
                  </a:cubicBezTo>
                  <a:cubicBezTo>
                    <a:pt x="309" y="300"/>
                    <a:pt x="305" y="302"/>
                    <a:pt x="301" y="302"/>
                  </a:cubicBezTo>
                  <a:moveTo>
                    <a:pt x="468" y="249"/>
                  </a:moveTo>
                  <a:cubicBezTo>
                    <a:pt x="62" y="248"/>
                    <a:pt x="62" y="248"/>
                    <a:pt x="62" y="248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18"/>
                    <a:pt x="68" y="13"/>
                    <a:pt x="74" y="13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64" y="15"/>
                    <a:pt x="469" y="19"/>
                    <a:pt x="469" y="25"/>
                  </a:cubicBezTo>
                  <a:lnTo>
                    <a:pt x="468" y="24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56"/>
            <p:cNvSpPr>
              <a:spLocks/>
            </p:cNvSpPr>
            <p:nvPr/>
          </p:nvSpPr>
          <p:spPr bwMode="auto">
            <a:xfrm>
              <a:off x="1631504" y="2699143"/>
              <a:ext cx="712788" cy="414338"/>
            </a:xfrm>
            <a:custGeom>
              <a:avLst/>
              <a:gdLst>
                <a:gd name="T0" fmla="*/ 406 w 407"/>
                <a:gd name="T1" fmla="*/ 236 h 236"/>
                <a:gd name="T2" fmla="*/ 0 w 407"/>
                <a:gd name="T3" fmla="*/ 235 h 236"/>
                <a:gd name="T4" fmla="*/ 1 w 407"/>
                <a:gd name="T5" fmla="*/ 10 h 236"/>
                <a:gd name="T6" fmla="*/ 12 w 407"/>
                <a:gd name="T7" fmla="*/ 0 h 236"/>
                <a:gd name="T8" fmla="*/ 395 w 407"/>
                <a:gd name="T9" fmla="*/ 2 h 236"/>
                <a:gd name="T10" fmla="*/ 407 w 407"/>
                <a:gd name="T11" fmla="*/ 12 h 236"/>
                <a:gd name="T12" fmla="*/ 406 w 407"/>
                <a:gd name="T13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7" h="236">
                  <a:moveTo>
                    <a:pt x="406" y="236"/>
                  </a:moveTo>
                  <a:cubicBezTo>
                    <a:pt x="0" y="235"/>
                    <a:pt x="0" y="235"/>
                    <a:pt x="0" y="23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6" y="0"/>
                    <a:pt x="12" y="0"/>
                  </a:cubicBezTo>
                  <a:cubicBezTo>
                    <a:pt x="395" y="2"/>
                    <a:pt x="395" y="2"/>
                    <a:pt x="395" y="2"/>
                  </a:cubicBezTo>
                  <a:cubicBezTo>
                    <a:pt x="402" y="2"/>
                    <a:pt x="407" y="6"/>
                    <a:pt x="407" y="12"/>
                  </a:cubicBezTo>
                  <a:lnTo>
                    <a:pt x="406" y="236"/>
                  </a:lnTo>
                  <a:close/>
                </a:path>
              </a:pathLst>
            </a:custGeom>
            <a:solidFill>
              <a:srgbClr val="6169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02" y="3441610"/>
            <a:ext cx="932516" cy="501426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4162690" y="3119107"/>
            <a:ext cx="1250587" cy="1271088"/>
            <a:chOff x="3848100" y="2792413"/>
            <a:chExt cx="2283903" cy="2321344"/>
          </a:xfrm>
          <a:solidFill>
            <a:srgbClr val="61697E"/>
          </a:solidFill>
        </p:grpSpPr>
        <p:sp>
          <p:nvSpPr>
            <p:cNvPr id="38" name="Freeform 15"/>
            <p:cNvSpPr>
              <a:spLocks noEditPoints="1"/>
            </p:cNvSpPr>
            <p:nvPr/>
          </p:nvSpPr>
          <p:spPr bwMode="auto">
            <a:xfrm>
              <a:off x="3848100" y="4407056"/>
              <a:ext cx="2283903" cy="706701"/>
            </a:xfrm>
            <a:custGeom>
              <a:avLst/>
              <a:gdLst>
                <a:gd name="T0" fmla="*/ 800 w 833"/>
                <a:gd name="T1" fmla="*/ 0 h 260"/>
                <a:gd name="T2" fmla="*/ 33 w 833"/>
                <a:gd name="T3" fmla="*/ 0 h 260"/>
                <a:gd name="T4" fmla="*/ 0 w 833"/>
                <a:gd name="T5" fmla="*/ 32 h 260"/>
                <a:gd name="T6" fmla="*/ 0 w 833"/>
                <a:gd name="T7" fmla="*/ 227 h 260"/>
                <a:gd name="T8" fmla="*/ 33 w 833"/>
                <a:gd name="T9" fmla="*/ 260 h 260"/>
                <a:gd name="T10" fmla="*/ 800 w 833"/>
                <a:gd name="T11" fmla="*/ 260 h 260"/>
                <a:gd name="T12" fmla="*/ 833 w 833"/>
                <a:gd name="T13" fmla="*/ 227 h 260"/>
                <a:gd name="T14" fmla="*/ 833 w 833"/>
                <a:gd name="T15" fmla="*/ 32 h 260"/>
                <a:gd name="T16" fmla="*/ 800 w 833"/>
                <a:gd name="T17" fmla="*/ 0 h 260"/>
                <a:gd name="T18" fmla="*/ 71 w 833"/>
                <a:gd name="T19" fmla="*/ 226 h 260"/>
                <a:gd name="T20" fmla="*/ 42 w 833"/>
                <a:gd name="T21" fmla="*/ 197 h 260"/>
                <a:gd name="T22" fmla="*/ 71 w 833"/>
                <a:gd name="T23" fmla="*/ 168 h 260"/>
                <a:gd name="T24" fmla="*/ 101 w 833"/>
                <a:gd name="T25" fmla="*/ 197 h 260"/>
                <a:gd name="T26" fmla="*/ 71 w 833"/>
                <a:gd name="T27" fmla="*/ 226 h 260"/>
                <a:gd name="T28" fmla="*/ 771 w 833"/>
                <a:gd name="T29" fmla="*/ 215 h 260"/>
                <a:gd name="T30" fmla="*/ 604 w 833"/>
                <a:gd name="T31" fmla="*/ 215 h 260"/>
                <a:gd name="T32" fmla="*/ 594 w 833"/>
                <a:gd name="T33" fmla="*/ 205 h 260"/>
                <a:gd name="T34" fmla="*/ 604 w 833"/>
                <a:gd name="T35" fmla="*/ 196 h 260"/>
                <a:gd name="T36" fmla="*/ 771 w 833"/>
                <a:gd name="T37" fmla="*/ 196 h 260"/>
                <a:gd name="T38" fmla="*/ 780 w 833"/>
                <a:gd name="T39" fmla="*/ 205 h 260"/>
                <a:gd name="T40" fmla="*/ 771 w 833"/>
                <a:gd name="T41" fmla="*/ 215 h 260"/>
                <a:gd name="T42" fmla="*/ 771 w 833"/>
                <a:gd name="T43" fmla="*/ 182 h 260"/>
                <a:gd name="T44" fmla="*/ 604 w 833"/>
                <a:gd name="T45" fmla="*/ 182 h 260"/>
                <a:gd name="T46" fmla="*/ 594 w 833"/>
                <a:gd name="T47" fmla="*/ 173 h 260"/>
                <a:gd name="T48" fmla="*/ 604 w 833"/>
                <a:gd name="T49" fmla="*/ 164 h 260"/>
                <a:gd name="T50" fmla="*/ 771 w 833"/>
                <a:gd name="T51" fmla="*/ 164 h 260"/>
                <a:gd name="T52" fmla="*/ 780 w 833"/>
                <a:gd name="T53" fmla="*/ 173 h 260"/>
                <a:gd name="T54" fmla="*/ 771 w 833"/>
                <a:gd name="T55" fmla="*/ 182 h 260"/>
                <a:gd name="T56" fmla="*/ 771 w 833"/>
                <a:gd name="T57" fmla="*/ 150 h 260"/>
                <a:gd name="T58" fmla="*/ 604 w 833"/>
                <a:gd name="T59" fmla="*/ 150 h 260"/>
                <a:gd name="T60" fmla="*/ 594 w 833"/>
                <a:gd name="T61" fmla="*/ 140 h 260"/>
                <a:gd name="T62" fmla="*/ 604 w 833"/>
                <a:gd name="T63" fmla="*/ 131 h 260"/>
                <a:gd name="T64" fmla="*/ 771 w 833"/>
                <a:gd name="T65" fmla="*/ 131 h 260"/>
                <a:gd name="T66" fmla="*/ 780 w 833"/>
                <a:gd name="T67" fmla="*/ 140 h 260"/>
                <a:gd name="T68" fmla="*/ 771 w 833"/>
                <a:gd name="T69" fmla="*/ 15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3" h="260">
                  <a:moveTo>
                    <a:pt x="800" y="0"/>
                  </a:moveTo>
                  <a:lnTo>
                    <a:pt x="33" y="0"/>
                  </a:lnTo>
                  <a:cubicBezTo>
                    <a:pt x="15" y="0"/>
                    <a:pt x="0" y="14"/>
                    <a:pt x="0" y="32"/>
                  </a:cubicBezTo>
                  <a:lnTo>
                    <a:pt x="0" y="227"/>
                  </a:lnTo>
                  <a:cubicBezTo>
                    <a:pt x="0" y="245"/>
                    <a:pt x="15" y="260"/>
                    <a:pt x="33" y="260"/>
                  </a:cubicBezTo>
                  <a:lnTo>
                    <a:pt x="800" y="260"/>
                  </a:lnTo>
                  <a:cubicBezTo>
                    <a:pt x="818" y="260"/>
                    <a:pt x="833" y="245"/>
                    <a:pt x="833" y="227"/>
                  </a:cubicBezTo>
                  <a:lnTo>
                    <a:pt x="833" y="32"/>
                  </a:lnTo>
                  <a:cubicBezTo>
                    <a:pt x="833" y="14"/>
                    <a:pt x="818" y="0"/>
                    <a:pt x="800" y="0"/>
                  </a:cubicBezTo>
                  <a:close/>
                  <a:moveTo>
                    <a:pt x="71" y="226"/>
                  </a:moveTo>
                  <a:cubicBezTo>
                    <a:pt x="55" y="226"/>
                    <a:pt x="42" y="213"/>
                    <a:pt x="42" y="197"/>
                  </a:cubicBezTo>
                  <a:cubicBezTo>
                    <a:pt x="42" y="181"/>
                    <a:pt x="55" y="168"/>
                    <a:pt x="71" y="168"/>
                  </a:cubicBezTo>
                  <a:cubicBezTo>
                    <a:pt x="88" y="168"/>
                    <a:pt x="101" y="181"/>
                    <a:pt x="101" y="197"/>
                  </a:cubicBezTo>
                  <a:cubicBezTo>
                    <a:pt x="101" y="213"/>
                    <a:pt x="88" y="226"/>
                    <a:pt x="71" y="226"/>
                  </a:cubicBezTo>
                  <a:close/>
                  <a:moveTo>
                    <a:pt x="771" y="215"/>
                  </a:moveTo>
                  <a:lnTo>
                    <a:pt x="604" y="215"/>
                  </a:lnTo>
                  <a:cubicBezTo>
                    <a:pt x="599" y="215"/>
                    <a:pt x="594" y="210"/>
                    <a:pt x="594" y="205"/>
                  </a:cubicBezTo>
                  <a:cubicBezTo>
                    <a:pt x="594" y="200"/>
                    <a:pt x="599" y="196"/>
                    <a:pt x="604" y="196"/>
                  </a:cubicBezTo>
                  <a:lnTo>
                    <a:pt x="771" y="196"/>
                  </a:lnTo>
                  <a:cubicBezTo>
                    <a:pt x="776" y="196"/>
                    <a:pt x="780" y="200"/>
                    <a:pt x="780" y="205"/>
                  </a:cubicBezTo>
                  <a:cubicBezTo>
                    <a:pt x="780" y="210"/>
                    <a:pt x="776" y="215"/>
                    <a:pt x="771" y="215"/>
                  </a:cubicBezTo>
                  <a:close/>
                  <a:moveTo>
                    <a:pt x="771" y="182"/>
                  </a:moveTo>
                  <a:lnTo>
                    <a:pt x="604" y="182"/>
                  </a:lnTo>
                  <a:cubicBezTo>
                    <a:pt x="599" y="182"/>
                    <a:pt x="594" y="178"/>
                    <a:pt x="594" y="173"/>
                  </a:cubicBezTo>
                  <a:cubicBezTo>
                    <a:pt x="594" y="168"/>
                    <a:pt x="599" y="164"/>
                    <a:pt x="604" y="164"/>
                  </a:cubicBezTo>
                  <a:lnTo>
                    <a:pt x="771" y="164"/>
                  </a:lnTo>
                  <a:cubicBezTo>
                    <a:pt x="776" y="164"/>
                    <a:pt x="780" y="168"/>
                    <a:pt x="780" y="173"/>
                  </a:cubicBezTo>
                  <a:cubicBezTo>
                    <a:pt x="780" y="178"/>
                    <a:pt x="776" y="182"/>
                    <a:pt x="771" y="182"/>
                  </a:cubicBezTo>
                  <a:close/>
                  <a:moveTo>
                    <a:pt x="771" y="150"/>
                  </a:moveTo>
                  <a:lnTo>
                    <a:pt x="604" y="150"/>
                  </a:lnTo>
                  <a:cubicBezTo>
                    <a:pt x="599" y="150"/>
                    <a:pt x="594" y="145"/>
                    <a:pt x="594" y="140"/>
                  </a:cubicBezTo>
                  <a:cubicBezTo>
                    <a:pt x="594" y="135"/>
                    <a:pt x="599" y="131"/>
                    <a:pt x="604" y="131"/>
                  </a:cubicBezTo>
                  <a:lnTo>
                    <a:pt x="771" y="131"/>
                  </a:lnTo>
                  <a:cubicBezTo>
                    <a:pt x="776" y="131"/>
                    <a:pt x="780" y="135"/>
                    <a:pt x="780" y="140"/>
                  </a:cubicBezTo>
                  <a:cubicBezTo>
                    <a:pt x="780" y="145"/>
                    <a:pt x="776" y="150"/>
                    <a:pt x="771" y="1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Freeform 16"/>
            <p:cNvSpPr>
              <a:spLocks noEditPoints="1"/>
            </p:cNvSpPr>
            <p:nvPr/>
          </p:nvSpPr>
          <p:spPr bwMode="auto">
            <a:xfrm>
              <a:off x="3848100" y="3602074"/>
              <a:ext cx="2283903" cy="706701"/>
            </a:xfrm>
            <a:custGeom>
              <a:avLst/>
              <a:gdLst>
                <a:gd name="T0" fmla="*/ 800 w 833"/>
                <a:gd name="T1" fmla="*/ 0 h 260"/>
                <a:gd name="T2" fmla="*/ 33 w 833"/>
                <a:gd name="T3" fmla="*/ 0 h 260"/>
                <a:gd name="T4" fmla="*/ 0 w 833"/>
                <a:gd name="T5" fmla="*/ 32 h 260"/>
                <a:gd name="T6" fmla="*/ 0 w 833"/>
                <a:gd name="T7" fmla="*/ 227 h 260"/>
                <a:gd name="T8" fmla="*/ 33 w 833"/>
                <a:gd name="T9" fmla="*/ 260 h 260"/>
                <a:gd name="T10" fmla="*/ 800 w 833"/>
                <a:gd name="T11" fmla="*/ 260 h 260"/>
                <a:gd name="T12" fmla="*/ 833 w 833"/>
                <a:gd name="T13" fmla="*/ 227 h 260"/>
                <a:gd name="T14" fmla="*/ 833 w 833"/>
                <a:gd name="T15" fmla="*/ 32 h 260"/>
                <a:gd name="T16" fmla="*/ 800 w 833"/>
                <a:gd name="T17" fmla="*/ 0 h 260"/>
                <a:gd name="T18" fmla="*/ 71 w 833"/>
                <a:gd name="T19" fmla="*/ 226 h 260"/>
                <a:gd name="T20" fmla="*/ 42 w 833"/>
                <a:gd name="T21" fmla="*/ 197 h 260"/>
                <a:gd name="T22" fmla="*/ 71 w 833"/>
                <a:gd name="T23" fmla="*/ 168 h 260"/>
                <a:gd name="T24" fmla="*/ 101 w 833"/>
                <a:gd name="T25" fmla="*/ 197 h 260"/>
                <a:gd name="T26" fmla="*/ 71 w 833"/>
                <a:gd name="T27" fmla="*/ 226 h 260"/>
                <a:gd name="T28" fmla="*/ 771 w 833"/>
                <a:gd name="T29" fmla="*/ 214 h 260"/>
                <a:gd name="T30" fmla="*/ 604 w 833"/>
                <a:gd name="T31" fmla="*/ 214 h 260"/>
                <a:gd name="T32" fmla="*/ 594 w 833"/>
                <a:gd name="T33" fmla="*/ 205 h 260"/>
                <a:gd name="T34" fmla="*/ 604 w 833"/>
                <a:gd name="T35" fmla="*/ 196 h 260"/>
                <a:gd name="T36" fmla="*/ 771 w 833"/>
                <a:gd name="T37" fmla="*/ 196 h 260"/>
                <a:gd name="T38" fmla="*/ 780 w 833"/>
                <a:gd name="T39" fmla="*/ 205 h 260"/>
                <a:gd name="T40" fmla="*/ 771 w 833"/>
                <a:gd name="T41" fmla="*/ 214 h 260"/>
                <a:gd name="T42" fmla="*/ 771 w 833"/>
                <a:gd name="T43" fmla="*/ 182 h 260"/>
                <a:gd name="T44" fmla="*/ 604 w 833"/>
                <a:gd name="T45" fmla="*/ 182 h 260"/>
                <a:gd name="T46" fmla="*/ 594 w 833"/>
                <a:gd name="T47" fmla="*/ 173 h 260"/>
                <a:gd name="T48" fmla="*/ 604 w 833"/>
                <a:gd name="T49" fmla="*/ 164 h 260"/>
                <a:gd name="T50" fmla="*/ 771 w 833"/>
                <a:gd name="T51" fmla="*/ 164 h 260"/>
                <a:gd name="T52" fmla="*/ 780 w 833"/>
                <a:gd name="T53" fmla="*/ 173 h 260"/>
                <a:gd name="T54" fmla="*/ 771 w 833"/>
                <a:gd name="T55" fmla="*/ 182 h 260"/>
                <a:gd name="T56" fmla="*/ 771 w 833"/>
                <a:gd name="T57" fmla="*/ 150 h 260"/>
                <a:gd name="T58" fmla="*/ 604 w 833"/>
                <a:gd name="T59" fmla="*/ 150 h 260"/>
                <a:gd name="T60" fmla="*/ 594 w 833"/>
                <a:gd name="T61" fmla="*/ 140 h 260"/>
                <a:gd name="T62" fmla="*/ 604 w 833"/>
                <a:gd name="T63" fmla="*/ 131 h 260"/>
                <a:gd name="T64" fmla="*/ 771 w 833"/>
                <a:gd name="T65" fmla="*/ 131 h 260"/>
                <a:gd name="T66" fmla="*/ 780 w 833"/>
                <a:gd name="T67" fmla="*/ 140 h 260"/>
                <a:gd name="T68" fmla="*/ 771 w 833"/>
                <a:gd name="T69" fmla="*/ 15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3" h="260">
                  <a:moveTo>
                    <a:pt x="800" y="0"/>
                  </a:moveTo>
                  <a:lnTo>
                    <a:pt x="33" y="0"/>
                  </a:lnTo>
                  <a:cubicBezTo>
                    <a:pt x="15" y="0"/>
                    <a:pt x="0" y="14"/>
                    <a:pt x="0" y="32"/>
                  </a:cubicBezTo>
                  <a:lnTo>
                    <a:pt x="0" y="227"/>
                  </a:lnTo>
                  <a:cubicBezTo>
                    <a:pt x="0" y="245"/>
                    <a:pt x="15" y="260"/>
                    <a:pt x="33" y="260"/>
                  </a:cubicBezTo>
                  <a:lnTo>
                    <a:pt x="800" y="260"/>
                  </a:lnTo>
                  <a:cubicBezTo>
                    <a:pt x="818" y="260"/>
                    <a:pt x="833" y="245"/>
                    <a:pt x="833" y="227"/>
                  </a:cubicBezTo>
                  <a:lnTo>
                    <a:pt x="833" y="32"/>
                  </a:lnTo>
                  <a:cubicBezTo>
                    <a:pt x="833" y="14"/>
                    <a:pt x="818" y="0"/>
                    <a:pt x="800" y="0"/>
                  </a:cubicBezTo>
                  <a:close/>
                  <a:moveTo>
                    <a:pt x="71" y="226"/>
                  </a:moveTo>
                  <a:cubicBezTo>
                    <a:pt x="55" y="226"/>
                    <a:pt x="42" y="213"/>
                    <a:pt x="42" y="197"/>
                  </a:cubicBezTo>
                  <a:cubicBezTo>
                    <a:pt x="42" y="181"/>
                    <a:pt x="55" y="168"/>
                    <a:pt x="71" y="168"/>
                  </a:cubicBezTo>
                  <a:cubicBezTo>
                    <a:pt x="88" y="168"/>
                    <a:pt x="101" y="181"/>
                    <a:pt x="101" y="197"/>
                  </a:cubicBezTo>
                  <a:cubicBezTo>
                    <a:pt x="101" y="213"/>
                    <a:pt x="88" y="226"/>
                    <a:pt x="71" y="226"/>
                  </a:cubicBezTo>
                  <a:close/>
                  <a:moveTo>
                    <a:pt x="771" y="214"/>
                  </a:moveTo>
                  <a:lnTo>
                    <a:pt x="604" y="214"/>
                  </a:lnTo>
                  <a:cubicBezTo>
                    <a:pt x="599" y="214"/>
                    <a:pt x="594" y="210"/>
                    <a:pt x="594" y="205"/>
                  </a:cubicBezTo>
                  <a:cubicBezTo>
                    <a:pt x="594" y="200"/>
                    <a:pt x="599" y="196"/>
                    <a:pt x="604" y="196"/>
                  </a:cubicBezTo>
                  <a:lnTo>
                    <a:pt x="771" y="196"/>
                  </a:lnTo>
                  <a:cubicBezTo>
                    <a:pt x="776" y="196"/>
                    <a:pt x="780" y="200"/>
                    <a:pt x="780" y="205"/>
                  </a:cubicBezTo>
                  <a:cubicBezTo>
                    <a:pt x="780" y="210"/>
                    <a:pt x="776" y="214"/>
                    <a:pt x="771" y="214"/>
                  </a:cubicBezTo>
                  <a:close/>
                  <a:moveTo>
                    <a:pt x="771" y="182"/>
                  </a:moveTo>
                  <a:lnTo>
                    <a:pt x="604" y="182"/>
                  </a:lnTo>
                  <a:cubicBezTo>
                    <a:pt x="599" y="182"/>
                    <a:pt x="594" y="178"/>
                    <a:pt x="594" y="173"/>
                  </a:cubicBezTo>
                  <a:cubicBezTo>
                    <a:pt x="594" y="168"/>
                    <a:pt x="599" y="164"/>
                    <a:pt x="604" y="164"/>
                  </a:cubicBezTo>
                  <a:lnTo>
                    <a:pt x="771" y="164"/>
                  </a:lnTo>
                  <a:cubicBezTo>
                    <a:pt x="776" y="164"/>
                    <a:pt x="780" y="168"/>
                    <a:pt x="780" y="173"/>
                  </a:cubicBezTo>
                  <a:cubicBezTo>
                    <a:pt x="780" y="178"/>
                    <a:pt x="776" y="182"/>
                    <a:pt x="771" y="182"/>
                  </a:cubicBezTo>
                  <a:close/>
                  <a:moveTo>
                    <a:pt x="771" y="150"/>
                  </a:moveTo>
                  <a:lnTo>
                    <a:pt x="604" y="150"/>
                  </a:lnTo>
                  <a:cubicBezTo>
                    <a:pt x="599" y="150"/>
                    <a:pt x="594" y="145"/>
                    <a:pt x="594" y="140"/>
                  </a:cubicBezTo>
                  <a:cubicBezTo>
                    <a:pt x="594" y="135"/>
                    <a:pt x="599" y="131"/>
                    <a:pt x="604" y="131"/>
                  </a:cubicBezTo>
                  <a:lnTo>
                    <a:pt x="771" y="131"/>
                  </a:lnTo>
                  <a:cubicBezTo>
                    <a:pt x="776" y="131"/>
                    <a:pt x="780" y="135"/>
                    <a:pt x="780" y="140"/>
                  </a:cubicBezTo>
                  <a:cubicBezTo>
                    <a:pt x="780" y="145"/>
                    <a:pt x="776" y="150"/>
                    <a:pt x="771" y="1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3848100" y="2792413"/>
              <a:ext cx="2283903" cy="711380"/>
            </a:xfrm>
            <a:custGeom>
              <a:avLst/>
              <a:gdLst>
                <a:gd name="T0" fmla="*/ 800 w 833"/>
                <a:gd name="T1" fmla="*/ 0 h 261"/>
                <a:gd name="T2" fmla="*/ 33 w 833"/>
                <a:gd name="T3" fmla="*/ 0 h 261"/>
                <a:gd name="T4" fmla="*/ 0 w 833"/>
                <a:gd name="T5" fmla="*/ 33 h 261"/>
                <a:gd name="T6" fmla="*/ 0 w 833"/>
                <a:gd name="T7" fmla="*/ 228 h 261"/>
                <a:gd name="T8" fmla="*/ 33 w 833"/>
                <a:gd name="T9" fmla="*/ 261 h 261"/>
                <a:gd name="T10" fmla="*/ 800 w 833"/>
                <a:gd name="T11" fmla="*/ 261 h 261"/>
                <a:gd name="T12" fmla="*/ 833 w 833"/>
                <a:gd name="T13" fmla="*/ 228 h 261"/>
                <a:gd name="T14" fmla="*/ 833 w 833"/>
                <a:gd name="T15" fmla="*/ 33 h 261"/>
                <a:gd name="T16" fmla="*/ 800 w 833"/>
                <a:gd name="T17" fmla="*/ 0 h 261"/>
                <a:gd name="T18" fmla="*/ 71 w 833"/>
                <a:gd name="T19" fmla="*/ 227 h 261"/>
                <a:gd name="T20" fmla="*/ 42 w 833"/>
                <a:gd name="T21" fmla="*/ 198 h 261"/>
                <a:gd name="T22" fmla="*/ 71 w 833"/>
                <a:gd name="T23" fmla="*/ 168 h 261"/>
                <a:gd name="T24" fmla="*/ 101 w 833"/>
                <a:gd name="T25" fmla="*/ 198 h 261"/>
                <a:gd name="T26" fmla="*/ 71 w 833"/>
                <a:gd name="T27" fmla="*/ 227 h 261"/>
                <a:gd name="T28" fmla="*/ 771 w 833"/>
                <a:gd name="T29" fmla="*/ 215 h 261"/>
                <a:gd name="T30" fmla="*/ 604 w 833"/>
                <a:gd name="T31" fmla="*/ 215 h 261"/>
                <a:gd name="T32" fmla="*/ 594 w 833"/>
                <a:gd name="T33" fmla="*/ 206 h 261"/>
                <a:gd name="T34" fmla="*/ 604 w 833"/>
                <a:gd name="T35" fmla="*/ 197 h 261"/>
                <a:gd name="T36" fmla="*/ 771 w 833"/>
                <a:gd name="T37" fmla="*/ 197 h 261"/>
                <a:gd name="T38" fmla="*/ 780 w 833"/>
                <a:gd name="T39" fmla="*/ 206 h 261"/>
                <a:gd name="T40" fmla="*/ 771 w 833"/>
                <a:gd name="T41" fmla="*/ 215 h 261"/>
                <a:gd name="T42" fmla="*/ 771 w 833"/>
                <a:gd name="T43" fmla="*/ 183 h 261"/>
                <a:gd name="T44" fmla="*/ 604 w 833"/>
                <a:gd name="T45" fmla="*/ 183 h 261"/>
                <a:gd name="T46" fmla="*/ 594 w 833"/>
                <a:gd name="T47" fmla="*/ 174 h 261"/>
                <a:gd name="T48" fmla="*/ 604 w 833"/>
                <a:gd name="T49" fmla="*/ 165 h 261"/>
                <a:gd name="T50" fmla="*/ 771 w 833"/>
                <a:gd name="T51" fmla="*/ 165 h 261"/>
                <a:gd name="T52" fmla="*/ 780 w 833"/>
                <a:gd name="T53" fmla="*/ 174 h 261"/>
                <a:gd name="T54" fmla="*/ 771 w 833"/>
                <a:gd name="T55" fmla="*/ 183 h 261"/>
                <a:gd name="T56" fmla="*/ 771 w 833"/>
                <a:gd name="T57" fmla="*/ 150 h 261"/>
                <a:gd name="T58" fmla="*/ 604 w 833"/>
                <a:gd name="T59" fmla="*/ 150 h 261"/>
                <a:gd name="T60" fmla="*/ 594 w 833"/>
                <a:gd name="T61" fmla="*/ 141 h 261"/>
                <a:gd name="T62" fmla="*/ 604 w 833"/>
                <a:gd name="T63" fmla="*/ 132 h 261"/>
                <a:gd name="T64" fmla="*/ 771 w 833"/>
                <a:gd name="T65" fmla="*/ 132 h 261"/>
                <a:gd name="T66" fmla="*/ 780 w 833"/>
                <a:gd name="T67" fmla="*/ 141 h 261"/>
                <a:gd name="T68" fmla="*/ 771 w 833"/>
                <a:gd name="T69" fmla="*/ 15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3" h="261">
                  <a:moveTo>
                    <a:pt x="800" y="0"/>
                  </a:moveTo>
                  <a:lnTo>
                    <a:pt x="33" y="0"/>
                  </a:lnTo>
                  <a:cubicBezTo>
                    <a:pt x="15" y="0"/>
                    <a:pt x="0" y="15"/>
                    <a:pt x="0" y="33"/>
                  </a:cubicBezTo>
                  <a:lnTo>
                    <a:pt x="0" y="228"/>
                  </a:lnTo>
                  <a:cubicBezTo>
                    <a:pt x="0" y="246"/>
                    <a:pt x="15" y="261"/>
                    <a:pt x="33" y="261"/>
                  </a:cubicBezTo>
                  <a:lnTo>
                    <a:pt x="800" y="261"/>
                  </a:lnTo>
                  <a:cubicBezTo>
                    <a:pt x="818" y="261"/>
                    <a:pt x="833" y="246"/>
                    <a:pt x="833" y="228"/>
                  </a:cubicBezTo>
                  <a:lnTo>
                    <a:pt x="833" y="33"/>
                  </a:lnTo>
                  <a:cubicBezTo>
                    <a:pt x="833" y="15"/>
                    <a:pt x="818" y="0"/>
                    <a:pt x="800" y="0"/>
                  </a:cubicBezTo>
                  <a:close/>
                  <a:moveTo>
                    <a:pt x="71" y="227"/>
                  </a:moveTo>
                  <a:cubicBezTo>
                    <a:pt x="55" y="227"/>
                    <a:pt x="42" y="214"/>
                    <a:pt x="42" y="198"/>
                  </a:cubicBezTo>
                  <a:cubicBezTo>
                    <a:pt x="42" y="182"/>
                    <a:pt x="55" y="168"/>
                    <a:pt x="71" y="168"/>
                  </a:cubicBezTo>
                  <a:cubicBezTo>
                    <a:pt x="88" y="168"/>
                    <a:pt x="101" y="182"/>
                    <a:pt x="101" y="198"/>
                  </a:cubicBezTo>
                  <a:cubicBezTo>
                    <a:pt x="101" y="214"/>
                    <a:pt x="88" y="227"/>
                    <a:pt x="71" y="227"/>
                  </a:cubicBezTo>
                  <a:close/>
                  <a:moveTo>
                    <a:pt x="771" y="215"/>
                  </a:moveTo>
                  <a:lnTo>
                    <a:pt x="604" y="215"/>
                  </a:lnTo>
                  <a:cubicBezTo>
                    <a:pt x="599" y="215"/>
                    <a:pt x="594" y="211"/>
                    <a:pt x="594" y="206"/>
                  </a:cubicBezTo>
                  <a:cubicBezTo>
                    <a:pt x="594" y="201"/>
                    <a:pt x="599" y="197"/>
                    <a:pt x="604" y="197"/>
                  </a:cubicBezTo>
                  <a:lnTo>
                    <a:pt x="771" y="197"/>
                  </a:lnTo>
                  <a:cubicBezTo>
                    <a:pt x="776" y="197"/>
                    <a:pt x="780" y="201"/>
                    <a:pt x="780" y="206"/>
                  </a:cubicBezTo>
                  <a:cubicBezTo>
                    <a:pt x="780" y="211"/>
                    <a:pt x="776" y="215"/>
                    <a:pt x="771" y="215"/>
                  </a:cubicBezTo>
                  <a:close/>
                  <a:moveTo>
                    <a:pt x="771" y="183"/>
                  </a:moveTo>
                  <a:lnTo>
                    <a:pt x="604" y="183"/>
                  </a:lnTo>
                  <a:cubicBezTo>
                    <a:pt x="599" y="183"/>
                    <a:pt x="594" y="179"/>
                    <a:pt x="594" y="174"/>
                  </a:cubicBezTo>
                  <a:cubicBezTo>
                    <a:pt x="594" y="169"/>
                    <a:pt x="599" y="165"/>
                    <a:pt x="604" y="165"/>
                  </a:cubicBezTo>
                  <a:lnTo>
                    <a:pt x="771" y="165"/>
                  </a:lnTo>
                  <a:cubicBezTo>
                    <a:pt x="776" y="165"/>
                    <a:pt x="780" y="169"/>
                    <a:pt x="780" y="174"/>
                  </a:cubicBezTo>
                  <a:cubicBezTo>
                    <a:pt x="780" y="179"/>
                    <a:pt x="776" y="183"/>
                    <a:pt x="771" y="183"/>
                  </a:cubicBezTo>
                  <a:close/>
                  <a:moveTo>
                    <a:pt x="771" y="150"/>
                  </a:moveTo>
                  <a:lnTo>
                    <a:pt x="604" y="150"/>
                  </a:lnTo>
                  <a:cubicBezTo>
                    <a:pt x="599" y="150"/>
                    <a:pt x="594" y="146"/>
                    <a:pt x="594" y="141"/>
                  </a:cubicBezTo>
                  <a:cubicBezTo>
                    <a:pt x="594" y="136"/>
                    <a:pt x="599" y="132"/>
                    <a:pt x="604" y="132"/>
                  </a:cubicBezTo>
                  <a:lnTo>
                    <a:pt x="771" y="132"/>
                  </a:lnTo>
                  <a:cubicBezTo>
                    <a:pt x="776" y="132"/>
                    <a:pt x="780" y="136"/>
                    <a:pt x="780" y="141"/>
                  </a:cubicBezTo>
                  <a:cubicBezTo>
                    <a:pt x="780" y="146"/>
                    <a:pt x="776" y="150"/>
                    <a:pt x="771" y="1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142081" y="3327352"/>
            <a:ext cx="1973700" cy="881561"/>
            <a:chOff x="2142081" y="3327352"/>
            <a:chExt cx="1973700" cy="881561"/>
          </a:xfrm>
          <a:solidFill>
            <a:srgbClr val="61697E"/>
          </a:solidFill>
        </p:grpSpPr>
        <p:sp>
          <p:nvSpPr>
            <p:cNvPr id="44" name="Left-Right Arrow 43"/>
            <p:cNvSpPr/>
            <p:nvPr/>
          </p:nvSpPr>
          <p:spPr>
            <a:xfrm>
              <a:off x="2142081" y="3327352"/>
              <a:ext cx="1973700" cy="881561"/>
            </a:xfrm>
            <a:prstGeom prst="leftRightArrow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210" y="3593866"/>
              <a:ext cx="598032" cy="321570"/>
            </a:xfrm>
            <a:prstGeom prst="rect">
              <a:avLst/>
            </a:prstGeom>
            <a:grpFill/>
          </p:spPr>
        </p:pic>
      </p:grpSp>
      <p:grpSp>
        <p:nvGrpSpPr>
          <p:cNvPr id="4" name="Group 3"/>
          <p:cNvGrpSpPr/>
          <p:nvPr/>
        </p:nvGrpSpPr>
        <p:grpSpPr>
          <a:xfrm>
            <a:off x="5357985" y="4139614"/>
            <a:ext cx="6597896" cy="2560110"/>
            <a:chOff x="5357985" y="4139614"/>
            <a:chExt cx="6597896" cy="2560110"/>
          </a:xfrm>
          <a:solidFill>
            <a:srgbClr val="61697E"/>
          </a:solidFill>
        </p:grpSpPr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6545326" y="4833156"/>
              <a:ext cx="1108299" cy="1396954"/>
            </a:xfrm>
            <a:custGeom>
              <a:avLst/>
              <a:gdLst>
                <a:gd name="T0" fmla="*/ 132 w 260"/>
                <a:gd name="T1" fmla="*/ 0 h 329"/>
                <a:gd name="T2" fmla="*/ 0 w 260"/>
                <a:gd name="T3" fmla="*/ 49 h 329"/>
                <a:gd name="T4" fmla="*/ 0 w 260"/>
                <a:gd name="T5" fmla="*/ 280 h 329"/>
                <a:gd name="T6" fmla="*/ 132 w 260"/>
                <a:gd name="T7" fmla="*/ 329 h 329"/>
                <a:gd name="T8" fmla="*/ 260 w 260"/>
                <a:gd name="T9" fmla="*/ 280 h 329"/>
                <a:gd name="T10" fmla="*/ 260 w 260"/>
                <a:gd name="T11" fmla="*/ 50 h 329"/>
                <a:gd name="T12" fmla="*/ 132 w 260"/>
                <a:gd name="T13" fmla="*/ 0 h 329"/>
                <a:gd name="T14" fmla="*/ 98 w 260"/>
                <a:gd name="T15" fmla="*/ 137 h 329"/>
                <a:gd name="T16" fmla="*/ 77 w 260"/>
                <a:gd name="T17" fmla="*/ 152 h 329"/>
                <a:gd name="T18" fmla="*/ 77 w 260"/>
                <a:gd name="T19" fmla="*/ 172 h 329"/>
                <a:gd name="T20" fmla="*/ 65 w 260"/>
                <a:gd name="T21" fmla="*/ 197 h 329"/>
                <a:gd name="T22" fmla="*/ 65 w 260"/>
                <a:gd name="T23" fmla="*/ 198 h 329"/>
                <a:gd name="T24" fmla="*/ 77 w 260"/>
                <a:gd name="T25" fmla="*/ 224 h 329"/>
                <a:gd name="T26" fmla="*/ 77 w 260"/>
                <a:gd name="T27" fmla="*/ 242 h 329"/>
                <a:gd name="T28" fmla="*/ 82 w 260"/>
                <a:gd name="T29" fmla="*/ 254 h 329"/>
                <a:gd name="T30" fmla="*/ 97 w 260"/>
                <a:gd name="T31" fmla="*/ 257 h 329"/>
                <a:gd name="T32" fmla="*/ 97 w 260"/>
                <a:gd name="T33" fmla="*/ 258 h 329"/>
                <a:gd name="T34" fmla="*/ 95 w 260"/>
                <a:gd name="T35" fmla="*/ 258 h 329"/>
                <a:gd name="T36" fmla="*/ 98 w 260"/>
                <a:gd name="T37" fmla="*/ 278 h 329"/>
                <a:gd name="T38" fmla="*/ 62 w 260"/>
                <a:gd name="T39" fmla="*/ 271 h 329"/>
                <a:gd name="T40" fmla="*/ 53 w 260"/>
                <a:gd name="T41" fmla="*/ 246 h 329"/>
                <a:gd name="T42" fmla="*/ 53 w 260"/>
                <a:gd name="T43" fmla="*/ 224 h 329"/>
                <a:gd name="T44" fmla="*/ 43 w 260"/>
                <a:gd name="T45" fmla="*/ 208 h 329"/>
                <a:gd name="T46" fmla="*/ 43 w 260"/>
                <a:gd name="T47" fmla="*/ 188 h 329"/>
                <a:gd name="T48" fmla="*/ 53 w 260"/>
                <a:gd name="T49" fmla="*/ 171 h 329"/>
                <a:gd name="T50" fmla="*/ 53 w 260"/>
                <a:gd name="T51" fmla="*/ 150 h 329"/>
                <a:gd name="T52" fmla="*/ 62 w 260"/>
                <a:gd name="T53" fmla="*/ 125 h 329"/>
                <a:gd name="T54" fmla="*/ 98 w 260"/>
                <a:gd name="T55" fmla="*/ 117 h 329"/>
                <a:gd name="T56" fmla="*/ 98 w 260"/>
                <a:gd name="T57" fmla="*/ 137 h 329"/>
                <a:gd name="T58" fmla="*/ 219 w 260"/>
                <a:gd name="T59" fmla="*/ 208 h 329"/>
                <a:gd name="T60" fmla="*/ 209 w 260"/>
                <a:gd name="T61" fmla="*/ 224 h 329"/>
                <a:gd name="T62" fmla="*/ 209 w 260"/>
                <a:gd name="T63" fmla="*/ 246 h 329"/>
                <a:gd name="T64" fmla="*/ 200 w 260"/>
                <a:gd name="T65" fmla="*/ 270 h 329"/>
                <a:gd name="T66" fmla="*/ 163 w 260"/>
                <a:gd name="T67" fmla="*/ 277 h 329"/>
                <a:gd name="T68" fmla="*/ 163 w 260"/>
                <a:gd name="T69" fmla="*/ 257 h 329"/>
                <a:gd name="T70" fmla="*/ 179 w 260"/>
                <a:gd name="T71" fmla="*/ 253 h 329"/>
                <a:gd name="T72" fmla="*/ 184 w 260"/>
                <a:gd name="T73" fmla="*/ 241 h 329"/>
                <a:gd name="T74" fmla="*/ 184 w 260"/>
                <a:gd name="T75" fmla="*/ 222 h 329"/>
                <a:gd name="T76" fmla="*/ 198 w 260"/>
                <a:gd name="T77" fmla="*/ 197 h 329"/>
                <a:gd name="T78" fmla="*/ 184 w 260"/>
                <a:gd name="T79" fmla="*/ 170 h 329"/>
                <a:gd name="T80" fmla="*/ 184 w 260"/>
                <a:gd name="T81" fmla="*/ 152 h 329"/>
                <a:gd name="T82" fmla="*/ 163 w 260"/>
                <a:gd name="T83" fmla="*/ 137 h 329"/>
                <a:gd name="T84" fmla="*/ 163 w 260"/>
                <a:gd name="T85" fmla="*/ 117 h 329"/>
                <a:gd name="T86" fmla="*/ 199 w 260"/>
                <a:gd name="T87" fmla="*/ 125 h 329"/>
                <a:gd name="T88" fmla="*/ 209 w 260"/>
                <a:gd name="T89" fmla="*/ 149 h 329"/>
                <a:gd name="T90" fmla="*/ 209 w 260"/>
                <a:gd name="T91" fmla="*/ 170 h 329"/>
                <a:gd name="T92" fmla="*/ 219 w 260"/>
                <a:gd name="T93" fmla="*/ 187 h 329"/>
                <a:gd name="T94" fmla="*/ 219 w 260"/>
                <a:gd name="T95" fmla="*/ 208 h 329"/>
                <a:gd name="T96" fmla="*/ 132 w 260"/>
                <a:gd name="T97" fmla="*/ 72 h 329"/>
                <a:gd name="T98" fmla="*/ 38 w 260"/>
                <a:gd name="T99" fmla="*/ 45 h 329"/>
                <a:gd name="T100" fmla="*/ 132 w 260"/>
                <a:gd name="T101" fmla="*/ 18 h 329"/>
                <a:gd name="T102" fmla="*/ 227 w 260"/>
                <a:gd name="T103" fmla="*/ 45 h 329"/>
                <a:gd name="T104" fmla="*/ 132 w 260"/>
                <a:gd name="T105" fmla="*/ 72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0" h="329">
                  <a:moveTo>
                    <a:pt x="132" y="0"/>
                  </a:moveTo>
                  <a:cubicBezTo>
                    <a:pt x="60" y="0"/>
                    <a:pt x="0" y="23"/>
                    <a:pt x="0" y="49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6"/>
                    <a:pt x="60" y="329"/>
                    <a:pt x="132" y="329"/>
                  </a:cubicBezTo>
                  <a:cubicBezTo>
                    <a:pt x="206" y="329"/>
                    <a:pt x="260" y="306"/>
                    <a:pt x="260" y="280"/>
                  </a:cubicBezTo>
                  <a:cubicBezTo>
                    <a:pt x="260" y="50"/>
                    <a:pt x="260" y="50"/>
                    <a:pt x="260" y="50"/>
                  </a:cubicBezTo>
                  <a:cubicBezTo>
                    <a:pt x="260" y="24"/>
                    <a:pt x="206" y="0"/>
                    <a:pt x="132" y="0"/>
                  </a:cubicBezTo>
                  <a:close/>
                  <a:moveTo>
                    <a:pt x="98" y="137"/>
                  </a:moveTo>
                  <a:cubicBezTo>
                    <a:pt x="84" y="137"/>
                    <a:pt x="77" y="143"/>
                    <a:pt x="77" y="15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7" y="185"/>
                    <a:pt x="73" y="194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73" y="201"/>
                    <a:pt x="77" y="210"/>
                    <a:pt x="77" y="224"/>
                  </a:cubicBezTo>
                  <a:cubicBezTo>
                    <a:pt x="77" y="242"/>
                    <a:pt x="77" y="242"/>
                    <a:pt x="77" y="242"/>
                  </a:cubicBezTo>
                  <a:cubicBezTo>
                    <a:pt x="77" y="247"/>
                    <a:pt x="78" y="251"/>
                    <a:pt x="82" y="254"/>
                  </a:cubicBezTo>
                  <a:cubicBezTo>
                    <a:pt x="85" y="256"/>
                    <a:pt x="90" y="257"/>
                    <a:pt x="97" y="257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83" y="278"/>
                    <a:pt x="68" y="275"/>
                    <a:pt x="62" y="271"/>
                  </a:cubicBezTo>
                  <a:cubicBezTo>
                    <a:pt x="56" y="265"/>
                    <a:pt x="53" y="257"/>
                    <a:pt x="53" y="246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3" y="214"/>
                    <a:pt x="49" y="208"/>
                    <a:pt x="43" y="20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50" y="188"/>
                    <a:pt x="53" y="183"/>
                    <a:pt x="53" y="171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39"/>
                    <a:pt x="56" y="131"/>
                    <a:pt x="62" y="125"/>
                  </a:cubicBezTo>
                  <a:cubicBezTo>
                    <a:pt x="68" y="120"/>
                    <a:pt x="83" y="117"/>
                    <a:pt x="98" y="117"/>
                  </a:cubicBezTo>
                  <a:lnTo>
                    <a:pt x="98" y="137"/>
                  </a:lnTo>
                  <a:close/>
                  <a:moveTo>
                    <a:pt x="219" y="208"/>
                  </a:moveTo>
                  <a:cubicBezTo>
                    <a:pt x="212" y="208"/>
                    <a:pt x="209" y="213"/>
                    <a:pt x="209" y="224"/>
                  </a:cubicBezTo>
                  <a:cubicBezTo>
                    <a:pt x="209" y="246"/>
                    <a:pt x="209" y="246"/>
                    <a:pt x="209" y="246"/>
                  </a:cubicBezTo>
                  <a:cubicBezTo>
                    <a:pt x="209" y="257"/>
                    <a:pt x="206" y="265"/>
                    <a:pt x="200" y="270"/>
                  </a:cubicBezTo>
                  <a:cubicBezTo>
                    <a:pt x="194" y="275"/>
                    <a:pt x="179" y="277"/>
                    <a:pt x="163" y="27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71" y="257"/>
                    <a:pt x="176" y="256"/>
                    <a:pt x="179" y="253"/>
                  </a:cubicBezTo>
                  <a:cubicBezTo>
                    <a:pt x="183" y="250"/>
                    <a:pt x="184" y="246"/>
                    <a:pt x="184" y="241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09"/>
                    <a:pt x="189" y="200"/>
                    <a:pt x="198" y="197"/>
                  </a:cubicBezTo>
                  <a:cubicBezTo>
                    <a:pt x="188" y="193"/>
                    <a:pt x="184" y="184"/>
                    <a:pt x="184" y="170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4" y="142"/>
                    <a:pt x="177" y="137"/>
                    <a:pt x="163" y="137"/>
                  </a:cubicBezTo>
                  <a:cubicBezTo>
                    <a:pt x="163" y="117"/>
                    <a:pt x="163" y="117"/>
                    <a:pt x="163" y="117"/>
                  </a:cubicBezTo>
                  <a:cubicBezTo>
                    <a:pt x="178" y="117"/>
                    <a:pt x="192" y="119"/>
                    <a:pt x="199" y="125"/>
                  </a:cubicBezTo>
                  <a:cubicBezTo>
                    <a:pt x="206" y="129"/>
                    <a:pt x="209" y="138"/>
                    <a:pt x="209" y="149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82"/>
                    <a:pt x="212" y="187"/>
                    <a:pt x="219" y="187"/>
                  </a:cubicBezTo>
                  <a:lnTo>
                    <a:pt x="219" y="208"/>
                  </a:lnTo>
                  <a:close/>
                  <a:moveTo>
                    <a:pt x="132" y="72"/>
                  </a:moveTo>
                  <a:cubicBezTo>
                    <a:pt x="80" y="72"/>
                    <a:pt x="38" y="59"/>
                    <a:pt x="38" y="45"/>
                  </a:cubicBezTo>
                  <a:cubicBezTo>
                    <a:pt x="38" y="30"/>
                    <a:pt x="80" y="18"/>
                    <a:pt x="132" y="18"/>
                  </a:cubicBezTo>
                  <a:cubicBezTo>
                    <a:pt x="185" y="18"/>
                    <a:pt x="227" y="30"/>
                    <a:pt x="227" y="45"/>
                  </a:cubicBezTo>
                  <a:cubicBezTo>
                    <a:pt x="227" y="60"/>
                    <a:pt x="185" y="72"/>
                    <a:pt x="132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212" y="4574861"/>
              <a:ext cx="3951669" cy="2124863"/>
            </a:xfrm>
            <a:prstGeom prst="rect">
              <a:avLst/>
            </a:prstGeom>
            <a:grpFill/>
          </p:spPr>
        </p:pic>
        <p:sp>
          <p:nvSpPr>
            <p:cNvPr id="48" name="Left-Right Arrow 47"/>
            <p:cNvSpPr/>
            <p:nvPr/>
          </p:nvSpPr>
          <p:spPr>
            <a:xfrm rot="1800000">
              <a:off x="5357985" y="4531292"/>
              <a:ext cx="1266639" cy="349672"/>
            </a:xfrm>
            <a:prstGeom prst="leftRightArrow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04212" y="4139614"/>
              <a:ext cx="3951669" cy="435247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Come as you are</a:t>
              </a:r>
              <a:endParaRPr lang="de-DE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56749" y="721816"/>
            <a:ext cx="6599132" cy="2541564"/>
            <a:chOff x="5356749" y="721816"/>
            <a:chExt cx="6599132" cy="2541564"/>
          </a:xfrm>
          <a:solidFill>
            <a:srgbClr val="61697E"/>
          </a:solidFill>
        </p:grpSpPr>
        <p:grpSp>
          <p:nvGrpSpPr>
            <p:cNvPr id="46" name="Group 45"/>
            <p:cNvGrpSpPr/>
            <p:nvPr/>
          </p:nvGrpSpPr>
          <p:grpSpPr>
            <a:xfrm>
              <a:off x="6572691" y="1243309"/>
              <a:ext cx="1080934" cy="1423736"/>
              <a:chOff x="7248128" y="1604389"/>
              <a:chExt cx="1417381" cy="1866882"/>
            </a:xfrm>
            <a:grpFill/>
          </p:grpSpPr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7893380" y="2503392"/>
                <a:ext cx="141377" cy="195751"/>
              </a:xfrm>
              <a:custGeom>
                <a:avLst/>
                <a:gdLst>
                  <a:gd name="T0" fmla="*/ 58 w 66"/>
                  <a:gd name="T1" fmla="*/ 15 h 93"/>
                  <a:gd name="T2" fmla="*/ 49 w 66"/>
                  <a:gd name="T3" fmla="*/ 4 h 93"/>
                  <a:gd name="T4" fmla="*/ 34 w 66"/>
                  <a:gd name="T5" fmla="*/ 0 h 93"/>
                  <a:gd name="T6" fmla="*/ 19 w 66"/>
                  <a:gd name="T7" fmla="*/ 4 h 93"/>
                  <a:gd name="T8" fmla="*/ 8 w 66"/>
                  <a:gd name="T9" fmla="*/ 14 h 93"/>
                  <a:gd name="T10" fmla="*/ 2 w 66"/>
                  <a:gd name="T11" fmla="*/ 29 h 93"/>
                  <a:gd name="T12" fmla="*/ 0 w 66"/>
                  <a:gd name="T13" fmla="*/ 47 h 93"/>
                  <a:gd name="T14" fmla="*/ 3 w 66"/>
                  <a:gd name="T15" fmla="*/ 68 h 93"/>
                  <a:gd name="T16" fmla="*/ 10 w 66"/>
                  <a:gd name="T17" fmla="*/ 83 h 93"/>
                  <a:gd name="T18" fmla="*/ 21 w 66"/>
                  <a:gd name="T19" fmla="*/ 91 h 93"/>
                  <a:gd name="T20" fmla="*/ 34 w 66"/>
                  <a:gd name="T21" fmla="*/ 93 h 93"/>
                  <a:gd name="T22" fmla="*/ 46 w 66"/>
                  <a:gd name="T23" fmla="*/ 91 h 93"/>
                  <a:gd name="T24" fmla="*/ 56 w 66"/>
                  <a:gd name="T25" fmla="*/ 82 h 93"/>
                  <a:gd name="T26" fmla="*/ 63 w 66"/>
                  <a:gd name="T27" fmla="*/ 68 h 93"/>
                  <a:gd name="T28" fmla="*/ 66 w 66"/>
                  <a:gd name="T29" fmla="*/ 48 h 93"/>
                  <a:gd name="T30" fmla="*/ 64 w 66"/>
                  <a:gd name="T31" fmla="*/ 30 h 93"/>
                  <a:gd name="T32" fmla="*/ 58 w 66"/>
                  <a:gd name="T33" fmla="*/ 1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93">
                    <a:moveTo>
                      <a:pt x="58" y="15"/>
                    </a:moveTo>
                    <a:cubicBezTo>
                      <a:pt x="56" y="10"/>
                      <a:pt x="53" y="7"/>
                      <a:pt x="49" y="4"/>
                    </a:cubicBezTo>
                    <a:cubicBezTo>
                      <a:pt x="45" y="2"/>
                      <a:pt x="40" y="0"/>
                      <a:pt x="34" y="0"/>
                    </a:cubicBezTo>
                    <a:cubicBezTo>
                      <a:pt x="28" y="0"/>
                      <a:pt x="23" y="2"/>
                      <a:pt x="19" y="4"/>
                    </a:cubicBezTo>
                    <a:cubicBezTo>
                      <a:pt x="15" y="7"/>
                      <a:pt x="11" y="10"/>
                      <a:pt x="8" y="14"/>
                    </a:cubicBezTo>
                    <a:cubicBezTo>
                      <a:pt x="6" y="19"/>
                      <a:pt x="4" y="23"/>
                      <a:pt x="2" y="29"/>
                    </a:cubicBezTo>
                    <a:cubicBezTo>
                      <a:pt x="1" y="35"/>
                      <a:pt x="0" y="41"/>
                      <a:pt x="0" y="47"/>
                    </a:cubicBezTo>
                    <a:cubicBezTo>
                      <a:pt x="0" y="55"/>
                      <a:pt x="1" y="62"/>
                      <a:pt x="3" y="68"/>
                    </a:cubicBezTo>
                    <a:cubicBezTo>
                      <a:pt x="5" y="74"/>
                      <a:pt x="7" y="79"/>
                      <a:pt x="10" y="83"/>
                    </a:cubicBezTo>
                    <a:cubicBezTo>
                      <a:pt x="13" y="86"/>
                      <a:pt x="17" y="89"/>
                      <a:pt x="21" y="91"/>
                    </a:cubicBezTo>
                    <a:cubicBezTo>
                      <a:pt x="25" y="92"/>
                      <a:pt x="29" y="93"/>
                      <a:pt x="34" y="93"/>
                    </a:cubicBezTo>
                    <a:cubicBezTo>
                      <a:pt x="38" y="93"/>
                      <a:pt x="42" y="92"/>
                      <a:pt x="46" y="91"/>
                    </a:cubicBezTo>
                    <a:cubicBezTo>
                      <a:pt x="49" y="89"/>
                      <a:pt x="53" y="86"/>
                      <a:pt x="56" y="82"/>
                    </a:cubicBezTo>
                    <a:cubicBezTo>
                      <a:pt x="59" y="79"/>
                      <a:pt x="61" y="74"/>
                      <a:pt x="63" y="68"/>
                    </a:cubicBezTo>
                    <a:cubicBezTo>
                      <a:pt x="65" y="63"/>
                      <a:pt x="66" y="56"/>
                      <a:pt x="66" y="48"/>
                    </a:cubicBezTo>
                    <a:cubicBezTo>
                      <a:pt x="66" y="42"/>
                      <a:pt x="65" y="35"/>
                      <a:pt x="64" y="30"/>
                    </a:cubicBezTo>
                    <a:cubicBezTo>
                      <a:pt x="63" y="24"/>
                      <a:pt x="61" y="19"/>
                      <a:pt x="58" y="15"/>
                    </a:cubicBezTo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7248128" y="1604389"/>
                <a:ext cx="1417381" cy="1866882"/>
              </a:xfrm>
              <a:custGeom>
                <a:avLst/>
                <a:gdLst>
                  <a:gd name="T0" fmla="*/ 0 w 665"/>
                  <a:gd name="T1" fmla="*/ 132 h 887"/>
                  <a:gd name="T2" fmla="*/ 333 w 665"/>
                  <a:gd name="T3" fmla="*/ 887 h 887"/>
                  <a:gd name="T4" fmla="*/ 665 w 665"/>
                  <a:gd name="T5" fmla="*/ 135 h 887"/>
                  <a:gd name="T6" fmla="*/ 233 w 665"/>
                  <a:gd name="T7" fmla="*/ 522 h 887"/>
                  <a:gd name="T8" fmla="*/ 219 w 665"/>
                  <a:gd name="T9" fmla="*/ 547 h 887"/>
                  <a:gd name="T10" fmla="*/ 184 w 665"/>
                  <a:gd name="T11" fmla="*/ 564 h 887"/>
                  <a:gd name="T12" fmla="*/ 141 w 665"/>
                  <a:gd name="T13" fmla="*/ 565 h 887"/>
                  <a:gd name="T14" fmla="*/ 115 w 665"/>
                  <a:gd name="T15" fmla="*/ 560 h 887"/>
                  <a:gd name="T16" fmla="*/ 106 w 665"/>
                  <a:gd name="T17" fmla="*/ 508 h 887"/>
                  <a:gd name="T18" fmla="*/ 128 w 665"/>
                  <a:gd name="T19" fmla="*/ 520 h 887"/>
                  <a:gd name="T20" fmla="*/ 156 w 665"/>
                  <a:gd name="T21" fmla="*/ 526 h 887"/>
                  <a:gd name="T22" fmla="*/ 171 w 665"/>
                  <a:gd name="T23" fmla="*/ 522 h 887"/>
                  <a:gd name="T24" fmla="*/ 174 w 665"/>
                  <a:gd name="T25" fmla="*/ 514 h 887"/>
                  <a:gd name="T26" fmla="*/ 167 w 665"/>
                  <a:gd name="T27" fmla="*/ 501 h 887"/>
                  <a:gd name="T28" fmla="*/ 146 w 665"/>
                  <a:gd name="T29" fmla="*/ 492 h 887"/>
                  <a:gd name="T30" fmla="*/ 113 w 665"/>
                  <a:gd name="T31" fmla="*/ 469 h 887"/>
                  <a:gd name="T32" fmla="*/ 103 w 665"/>
                  <a:gd name="T33" fmla="*/ 439 h 887"/>
                  <a:gd name="T34" fmla="*/ 123 w 665"/>
                  <a:gd name="T35" fmla="*/ 397 h 887"/>
                  <a:gd name="T36" fmla="*/ 176 w 665"/>
                  <a:gd name="T37" fmla="*/ 382 h 887"/>
                  <a:gd name="T38" fmla="*/ 206 w 665"/>
                  <a:gd name="T39" fmla="*/ 384 h 887"/>
                  <a:gd name="T40" fmla="*/ 225 w 665"/>
                  <a:gd name="T41" fmla="*/ 389 h 887"/>
                  <a:gd name="T42" fmla="*/ 216 w 665"/>
                  <a:gd name="T43" fmla="*/ 430 h 887"/>
                  <a:gd name="T44" fmla="*/ 194 w 665"/>
                  <a:gd name="T45" fmla="*/ 423 h 887"/>
                  <a:gd name="T46" fmla="*/ 166 w 665"/>
                  <a:gd name="T47" fmla="*/ 425 h 887"/>
                  <a:gd name="T48" fmla="*/ 162 w 665"/>
                  <a:gd name="T49" fmla="*/ 440 h 887"/>
                  <a:gd name="T50" fmla="*/ 173 w 665"/>
                  <a:gd name="T51" fmla="*/ 448 h 887"/>
                  <a:gd name="T52" fmla="*/ 204 w 665"/>
                  <a:gd name="T53" fmla="*/ 463 h 887"/>
                  <a:gd name="T54" fmla="*/ 231 w 665"/>
                  <a:gd name="T55" fmla="*/ 490 h 887"/>
                  <a:gd name="T56" fmla="*/ 233 w 665"/>
                  <a:gd name="T57" fmla="*/ 522 h 887"/>
                  <a:gd name="T58" fmla="*/ 329 w 665"/>
                  <a:gd name="T59" fmla="*/ 566 h 887"/>
                  <a:gd name="T60" fmla="*/ 271 w 665"/>
                  <a:gd name="T61" fmla="*/ 540 h 887"/>
                  <a:gd name="T62" fmla="*/ 246 w 665"/>
                  <a:gd name="T63" fmla="*/ 476 h 887"/>
                  <a:gd name="T64" fmla="*/ 272 w 665"/>
                  <a:gd name="T65" fmla="*/ 408 h 887"/>
                  <a:gd name="T66" fmla="*/ 338 w 665"/>
                  <a:gd name="T67" fmla="*/ 382 h 887"/>
                  <a:gd name="T68" fmla="*/ 401 w 665"/>
                  <a:gd name="T69" fmla="*/ 406 h 887"/>
                  <a:gd name="T70" fmla="*/ 426 w 665"/>
                  <a:gd name="T71" fmla="*/ 473 h 887"/>
                  <a:gd name="T72" fmla="*/ 412 w 665"/>
                  <a:gd name="T73" fmla="*/ 526 h 887"/>
                  <a:gd name="T74" fmla="*/ 377 w 665"/>
                  <a:gd name="T75" fmla="*/ 557 h 887"/>
                  <a:gd name="T76" fmla="*/ 368 w 665"/>
                  <a:gd name="T77" fmla="*/ 608 h 887"/>
                  <a:gd name="T78" fmla="*/ 566 w 665"/>
                  <a:gd name="T79" fmla="*/ 563 h 887"/>
                  <a:gd name="T80" fmla="*/ 451 w 665"/>
                  <a:gd name="T81" fmla="*/ 385 h 887"/>
                  <a:gd name="T82" fmla="*/ 505 w 665"/>
                  <a:gd name="T83" fmla="*/ 521 h 887"/>
                  <a:gd name="T84" fmla="*/ 566 w 665"/>
                  <a:gd name="T85" fmla="*/ 563 h 887"/>
                  <a:gd name="T86" fmla="*/ 96 w 665"/>
                  <a:gd name="T87" fmla="*/ 121 h 887"/>
                  <a:gd name="T88" fmla="*/ 570 w 665"/>
                  <a:gd name="T89" fmla="*/ 121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5" h="887">
                    <a:moveTo>
                      <a:pt x="333" y="0"/>
                    </a:moveTo>
                    <a:cubicBezTo>
                      <a:pt x="149" y="0"/>
                      <a:pt x="0" y="63"/>
                      <a:pt x="0" y="132"/>
                    </a:cubicBezTo>
                    <a:lnTo>
                      <a:pt x="0" y="754"/>
                    </a:lnTo>
                    <a:cubicBezTo>
                      <a:pt x="0" y="823"/>
                      <a:pt x="149" y="887"/>
                      <a:pt x="333" y="887"/>
                    </a:cubicBezTo>
                    <a:cubicBezTo>
                      <a:pt x="516" y="887"/>
                      <a:pt x="665" y="826"/>
                      <a:pt x="665" y="757"/>
                    </a:cubicBezTo>
                    <a:lnTo>
                      <a:pt x="665" y="135"/>
                    </a:lnTo>
                    <a:cubicBezTo>
                      <a:pt x="665" y="66"/>
                      <a:pt x="517" y="0"/>
                      <a:pt x="333" y="0"/>
                    </a:cubicBezTo>
                    <a:close/>
                    <a:moveTo>
                      <a:pt x="233" y="522"/>
                    </a:moveTo>
                    <a:cubicBezTo>
                      <a:pt x="232" y="526"/>
                      <a:pt x="231" y="531"/>
                      <a:pt x="228" y="535"/>
                    </a:cubicBezTo>
                    <a:cubicBezTo>
                      <a:pt x="226" y="539"/>
                      <a:pt x="223" y="543"/>
                      <a:pt x="219" y="547"/>
                    </a:cubicBezTo>
                    <a:cubicBezTo>
                      <a:pt x="215" y="551"/>
                      <a:pt x="211" y="554"/>
                      <a:pt x="205" y="557"/>
                    </a:cubicBezTo>
                    <a:cubicBezTo>
                      <a:pt x="199" y="560"/>
                      <a:pt x="192" y="562"/>
                      <a:pt x="184" y="564"/>
                    </a:cubicBezTo>
                    <a:cubicBezTo>
                      <a:pt x="177" y="565"/>
                      <a:pt x="167" y="566"/>
                      <a:pt x="157" y="566"/>
                    </a:cubicBezTo>
                    <a:cubicBezTo>
                      <a:pt x="151" y="566"/>
                      <a:pt x="146" y="566"/>
                      <a:pt x="141" y="565"/>
                    </a:cubicBezTo>
                    <a:cubicBezTo>
                      <a:pt x="136" y="565"/>
                      <a:pt x="131" y="564"/>
                      <a:pt x="127" y="563"/>
                    </a:cubicBezTo>
                    <a:cubicBezTo>
                      <a:pt x="123" y="562"/>
                      <a:pt x="119" y="561"/>
                      <a:pt x="115" y="560"/>
                    </a:cubicBezTo>
                    <a:cubicBezTo>
                      <a:pt x="112" y="559"/>
                      <a:pt x="108" y="558"/>
                      <a:pt x="106" y="557"/>
                    </a:cubicBezTo>
                    <a:lnTo>
                      <a:pt x="106" y="508"/>
                    </a:lnTo>
                    <a:cubicBezTo>
                      <a:pt x="109" y="510"/>
                      <a:pt x="112" y="512"/>
                      <a:pt x="116" y="514"/>
                    </a:cubicBezTo>
                    <a:cubicBezTo>
                      <a:pt x="120" y="517"/>
                      <a:pt x="124" y="519"/>
                      <a:pt x="128" y="520"/>
                    </a:cubicBezTo>
                    <a:cubicBezTo>
                      <a:pt x="133" y="522"/>
                      <a:pt x="137" y="523"/>
                      <a:pt x="142" y="524"/>
                    </a:cubicBezTo>
                    <a:cubicBezTo>
                      <a:pt x="147" y="526"/>
                      <a:pt x="151" y="526"/>
                      <a:pt x="156" y="526"/>
                    </a:cubicBezTo>
                    <a:cubicBezTo>
                      <a:pt x="160" y="526"/>
                      <a:pt x="163" y="526"/>
                      <a:pt x="165" y="525"/>
                    </a:cubicBezTo>
                    <a:cubicBezTo>
                      <a:pt x="167" y="524"/>
                      <a:pt x="169" y="523"/>
                      <a:pt x="171" y="522"/>
                    </a:cubicBezTo>
                    <a:cubicBezTo>
                      <a:pt x="172" y="521"/>
                      <a:pt x="173" y="520"/>
                      <a:pt x="173" y="518"/>
                    </a:cubicBezTo>
                    <a:cubicBezTo>
                      <a:pt x="174" y="517"/>
                      <a:pt x="174" y="515"/>
                      <a:pt x="174" y="514"/>
                    </a:cubicBezTo>
                    <a:cubicBezTo>
                      <a:pt x="174" y="511"/>
                      <a:pt x="174" y="509"/>
                      <a:pt x="172" y="507"/>
                    </a:cubicBezTo>
                    <a:cubicBezTo>
                      <a:pt x="171" y="505"/>
                      <a:pt x="169" y="503"/>
                      <a:pt x="167" y="501"/>
                    </a:cubicBezTo>
                    <a:cubicBezTo>
                      <a:pt x="164" y="500"/>
                      <a:pt x="161" y="498"/>
                      <a:pt x="158" y="497"/>
                    </a:cubicBezTo>
                    <a:cubicBezTo>
                      <a:pt x="154" y="495"/>
                      <a:pt x="150" y="494"/>
                      <a:pt x="146" y="492"/>
                    </a:cubicBezTo>
                    <a:cubicBezTo>
                      <a:pt x="139" y="489"/>
                      <a:pt x="132" y="486"/>
                      <a:pt x="126" y="482"/>
                    </a:cubicBezTo>
                    <a:cubicBezTo>
                      <a:pt x="121" y="478"/>
                      <a:pt x="116" y="474"/>
                      <a:pt x="113" y="469"/>
                    </a:cubicBezTo>
                    <a:cubicBezTo>
                      <a:pt x="110" y="465"/>
                      <a:pt x="107" y="460"/>
                      <a:pt x="106" y="455"/>
                    </a:cubicBezTo>
                    <a:cubicBezTo>
                      <a:pt x="104" y="449"/>
                      <a:pt x="103" y="444"/>
                      <a:pt x="103" y="439"/>
                    </a:cubicBezTo>
                    <a:cubicBezTo>
                      <a:pt x="103" y="430"/>
                      <a:pt x="105" y="422"/>
                      <a:pt x="109" y="415"/>
                    </a:cubicBezTo>
                    <a:cubicBezTo>
                      <a:pt x="112" y="408"/>
                      <a:pt x="117" y="402"/>
                      <a:pt x="123" y="397"/>
                    </a:cubicBezTo>
                    <a:cubicBezTo>
                      <a:pt x="130" y="392"/>
                      <a:pt x="137" y="388"/>
                      <a:pt x="146" y="386"/>
                    </a:cubicBezTo>
                    <a:cubicBezTo>
                      <a:pt x="155" y="383"/>
                      <a:pt x="165" y="382"/>
                      <a:pt x="176" y="382"/>
                    </a:cubicBezTo>
                    <a:cubicBezTo>
                      <a:pt x="182" y="382"/>
                      <a:pt x="187" y="382"/>
                      <a:pt x="192" y="382"/>
                    </a:cubicBezTo>
                    <a:cubicBezTo>
                      <a:pt x="197" y="383"/>
                      <a:pt x="202" y="383"/>
                      <a:pt x="206" y="384"/>
                    </a:cubicBezTo>
                    <a:cubicBezTo>
                      <a:pt x="210" y="385"/>
                      <a:pt x="213" y="386"/>
                      <a:pt x="217" y="386"/>
                    </a:cubicBezTo>
                    <a:cubicBezTo>
                      <a:pt x="220" y="387"/>
                      <a:pt x="223" y="388"/>
                      <a:pt x="225" y="389"/>
                    </a:cubicBezTo>
                    <a:lnTo>
                      <a:pt x="225" y="434"/>
                    </a:lnTo>
                    <a:cubicBezTo>
                      <a:pt x="222" y="433"/>
                      <a:pt x="220" y="431"/>
                      <a:pt x="216" y="430"/>
                    </a:cubicBezTo>
                    <a:cubicBezTo>
                      <a:pt x="213" y="428"/>
                      <a:pt x="210" y="427"/>
                      <a:pt x="206" y="426"/>
                    </a:cubicBezTo>
                    <a:cubicBezTo>
                      <a:pt x="202" y="424"/>
                      <a:pt x="198" y="424"/>
                      <a:pt x="194" y="423"/>
                    </a:cubicBezTo>
                    <a:cubicBezTo>
                      <a:pt x="190" y="422"/>
                      <a:pt x="185" y="422"/>
                      <a:pt x="181" y="422"/>
                    </a:cubicBezTo>
                    <a:cubicBezTo>
                      <a:pt x="175" y="422"/>
                      <a:pt x="170" y="423"/>
                      <a:pt x="166" y="425"/>
                    </a:cubicBezTo>
                    <a:cubicBezTo>
                      <a:pt x="163" y="427"/>
                      <a:pt x="161" y="430"/>
                      <a:pt x="161" y="434"/>
                    </a:cubicBezTo>
                    <a:cubicBezTo>
                      <a:pt x="161" y="436"/>
                      <a:pt x="161" y="438"/>
                      <a:pt x="162" y="440"/>
                    </a:cubicBezTo>
                    <a:cubicBezTo>
                      <a:pt x="163" y="441"/>
                      <a:pt x="164" y="443"/>
                      <a:pt x="166" y="444"/>
                    </a:cubicBezTo>
                    <a:cubicBezTo>
                      <a:pt x="168" y="445"/>
                      <a:pt x="170" y="447"/>
                      <a:pt x="173" y="448"/>
                    </a:cubicBezTo>
                    <a:cubicBezTo>
                      <a:pt x="176" y="450"/>
                      <a:pt x="180" y="451"/>
                      <a:pt x="184" y="453"/>
                    </a:cubicBezTo>
                    <a:cubicBezTo>
                      <a:pt x="191" y="456"/>
                      <a:pt x="198" y="459"/>
                      <a:pt x="204" y="463"/>
                    </a:cubicBezTo>
                    <a:cubicBezTo>
                      <a:pt x="210" y="466"/>
                      <a:pt x="216" y="470"/>
                      <a:pt x="220" y="474"/>
                    </a:cubicBezTo>
                    <a:cubicBezTo>
                      <a:pt x="225" y="479"/>
                      <a:pt x="228" y="484"/>
                      <a:pt x="231" y="490"/>
                    </a:cubicBezTo>
                    <a:cubicBezTo>
                      <a:pt x="233" y="495"/>
                      <a:pt x="234" y="502"/>
                      <a:pt x="234" y="509"/>
                    </a:cubicBezTo>
                    <a:cubicBezTo>
                      <a:pt x="235" y="513"/>
                      <a:pt x="234" y="517"/>
                      <a:pt x="233" y="522"/>
                    </a:cubicBezTo>
                    <a:close/>
                    <a:moveTo>
                      <a:pt x="368" y="608"/>
                    </a:moveTo>
                    <a:lnTo>
                      <a:pt x="329" y="566"/>
                    </a:lnTo>
                    <a:cubicBezTo>
                      <a:pt x="318" y="565"/>
                      <a:pt x="307" y="563"/>
                      <a:pt x="297" y="558"/>
                    </a:cubicBezTo>
                    <a:cubicBezTo>
                      <a:pt x="287" y="554"/>
                      <a:pt x="278" y="548"/>
                      <a:pt x="271" y="540"/>
                    </a:cubicBezTo>
                    <a:cubicBezTo>
                      <a:pt x="263" y="533"/>
                      <a:pt x="257" y="523"/>
                      <a:pt x="253" y="513"/>
                    </a:cubicBezTo>
                    <a:cubicBezTo>
                      <a:pt x="249" y="502"/>
                      <a:pt x="246" y="490"/>
                      <a:pt x="246" y="476"/>
                    </a:cubicBezTo>
                    <a:cubicBezTo>
                      <a:pt x="246" y="462"/>
                      <a:pt x="249" y="450"/>
                      <a:pt x="253" y="438"/>
                    </a:cubicBezTo>
                    <a:cubicBezTo>
                      <a:pt x="258" y="426"/>
                      <a:pt x="264" y="416"/>
                      <a:pt x="272" y="408"/>
                    </a:cubicBezTo>
                    <a:cubicBezTo>
                      <a:pt x="280" y="400"/>
                      <a:pt x="290" y="393"/>
                      <a:pt x="301" y="389"/>
                    </a:cubicBezTo>
                    <a:cubicBezTo>
                      <a:pt x="312" y="384"/>
                      <a:pt x="324" y="382"/>
                      <a:pt x="338" y="382"/>
                    </a:cubicBezTo>
                    <a:cubicBezTo>
                      <a:pt x="351" y="382"/>
                      <a:pt x="362" y="384"/>
                      <a:pt x="373" y="388"/>
                    </a:cubicBezTo>
                    <a:cubicBezTo>
                      <a:pt x="384" y="392"/>
                      <a:pt x="393" y="398"/>
                      <a:pt x="401" y="406"/>
                    </a:cubicBezTo>
                    <a:cubicBezTo>
                      <a:pt x="409" y="414"/>
                      <a:pt x="415" y="424"/>
                      <a:pt x="419" y="435"/>
                    </a:cubicBezTo>
                    <a:cubicBezTo>
                      <a:pt x="424" y="447"/>
                      <a:pt x="426" y="459"/>
                      <a:pt x="426" y="473"/>
                    </a:cubicBezTo>
                    <a:cubicBezTo>
                      <a:pt x="426" y="484"/>
                      <a:pt x="425" y="493"/>
                      <a:pt x="422" y="502"/>
                    </a:cubicBezTo>
                    <a:cubicBezTo>
                      <a:pt x="420" y="511"/>
                      <a:pt x="416" y="519"/>
                      <a:pt x="412" y="526"/>
                    </a:cubicBezTo>
                    <a:cubicBezTo>
                      <a:pt x="407" y="533"/>
                      <a:pt x="402" y="539"/>
                      <a:pt x="396" y="544"/>
                    </a:cubicBezTo>
                    <a:cubicBezTo>
                      <a:pt x="390" y="550"/>
                      <a:pt x="384" y="554"/>
                      <a:pt x="377" y="557"/>
                    </a:cubicBezTo>
                    <a:lnTo>
                      <a:pt x="436" y="608"/>
                    </a:lnTo>
                    <a:lnTo>
                      <a:pt x="368" y="608"/>
                    </a:lnTo>
                    <a:lnTo>
                      <a:pt x="368" y="608"/>
                    </a:lnTo>
                    <a:close/>
                    <a:moveTo>
                      <a:pt x="566" y="563"/>
                    </a:moveTo>
                    <a:lnTo>
                      <a:pt x="451" y="563"/>
                    </a:lnTo>
                    <a:lnTo>
                      <a:pt x="451" y="385"/>
                    </a:lnTo>
                    <a:lnTo>
                      <a:pt x="505" y="385"/>
                    </a:lnTo>
                    <a:lnTo>
                      <a:pt x="505" y="521"/>
                    </a:lnTo>
                    <a:lnTo>
                      <a:pt x="566" y="521"/>
                    </a:lnTo>
                    <a:lnTo>
                      <a:pt x="566" y="563"/>
                    </a:lnTo>
                    <a:close/>
                    <a:moveTo>
                      <a:pt x="332" y="193"/>
                    </a:moveTo>
                    <a:cubicBezTo>
                      <a:pt x="202" y="193"/>
                      <a:pt x="96" y="161"/>
                      <a:pt x="96" y="121"/>
                    </a:cubicBezTo>
                    <a:cubicBezTo>
                      <a:pt x="96" y="80"/>
                      <a:pt x="202" y="48"/>
                      <a:pt x="332" y="48"/>
                    </a:cubicBezTo>
                    <a:cubicBezTo>
                      <a:pt x="463" y="48"/>
                      <a:pt x="570" y="81"/>
                      <a:pt x="570" y="121"/>
                    </a:cubicBezTo>
                    <a:cubicBezTo>
                      <a:pt x="570" y="161"/>
                      <a:pt x="463" y="193"/>
                      <a:pt x="332" y="19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212" y="721816"/>
              <a:ext cx="3951669" cy="2124863"/>
            </a:xfrm>
            <a:prstGeom prst="rect">
              <a:avLst/>
            </a:prstGeom>
            <a:grpFill/>
          </p:spPr>
        </p:pic>
        <p:sp>
          <p:nvSpPr>
            <p:cNvPr id="47" name="Left-Right Arrow 46"/>
            <p:cNvSpPr/>
            <p:nvPr/>
          </p:nvSpPr>
          <p:spPr>
            <a:xfrm rot="19800000">
              <a:off x="5356749" y="2630812"/>
              <a:ext cx="1285112" cy="349672"/>
            </a:xfrm>
            <a:prstGeom prst="leftRightArrow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004212" y="2828133"/>
              <a:ext cx="3951669" cy="435247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de-DE" sz="2000" dirty="0" smtClean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Data normalization</a:t>
              </a:r>
              <a:endParaRPr lang="de-DE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 rot="19800000">
              <a:off x="5480892" y="2313683"/>
              <a:ext cx="659155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bg1"/>
                  </a:solidFill>
                </a:rPr>
                <a:t>ORM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itle 2"/>
          <p:cNvSpPr>
            <a:spLocks noGrp="1"/>
          </p:cNvSpPr>
          <p:nvPr>
            <p:ph type="title"/>
          </p:nvPr>
        </p:nvSpPr>
        <p:spPr>
          <a:xfrm>
            <a:off x="-117887" y="182215"/>
            <a:ext cx="11416266" cy="1063487"/>
          </a:xfrm>
        </p:spPr>
        <p:txBody>
          <a:bodyPr/>
          <a:lstStyle/>
          <a:p>
            <a:r>
              <a:rPr lang="en-US" dirty="0"/>
              <a:t>    How do approaches differ?</a:t>
            </a:r>
          </a:p>
        </p:txBody>
      </p:sp>
    </p:spTree>
    <p:extLst>
      <p:ext uri="{BB962C8B-B14F-4D97-AF65-F5344CB8AC3E}">
        <p14:creationId xmlns:p14="http://schemas.microsoft.com/office/powerpoint/2010/main" val="31855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9" y="992540"/>
            <a:ext cx="9331687" cy="50724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embed, or to reference, that is the question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35" y="1570403"/>
            <a:ext cx="5938668" cy="46235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8935" y="122635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25041" y="1226352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embed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or to reference, that is the question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685" y="1507223"/>
            <a:ext cx="847968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from </a:t>
            </a:r>
            <a:r>
              <a:rPr lang="en-US" sz="2400" dirty="0" smtClean="0"/>
              <a:t>entities </a:t>
            </a:r>
            <a:r>
              <a:rPr lang="en-US" sz="2400" dirty="0"/>
              <a:t>are </a:t>
            </a:r>
            <a:r>
              <a:rPr lang="en-US" sz="2400" b="1" dirty="0"/>
              <a:t>queried together</a:t>
            </a:r>
          </a:p>
          <a:p>
            <a:pPr>
              <a:spcBef>
                <a:spcPts val="600"/>
              </a:spcBef>
            </a:pP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14"/>
          <a:stretch/>
        </p:blipFill>
        <p:spPr>
          <a:xfrm>
            <a:off x="440189" y="2304311"/>
            <a:ext cx="6350000" cy="38712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40189" y="3099875"/>
            <a:ext cx="923966" cy="3051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4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embed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or to reference, that is the question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685" y="1507223"/>
            <a:ext cx="847968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from </a:t>
            </a:r>
            <a:r>
              <a:rPr lang="en-US" sz="2400" dirty="0" smtClean="0"/>
              <a:t>entities </a:t>
            </a:r>
            <a:r>
              <a:rPr lang="en-US" sz="2400" dirty="0"/>
              <a:t>are </a:t>
            </a:r>
            <a:r>
              <a:rPr lang="en-US" sz="2400" b="1" dirty="0"/>
              <a:t>queried together</a:t>
            </a:r>
          </a:p>
          <a:p>
            <a:pPr>
              <a:spcBef>
                <a:spcPts val="600"/>
              </a:spcBef>
            </a:pP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4071357" y="2225272"/>
            <a:ext cx="1684069" cy="3357601"/>
            <a:chOff x="10279021" y="1197760"/>
            <a:chExt cx="1684069" cy="33576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9021" y="1197760"/>
              <a:ext cx="1684069" cy="3357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1477" y="1563397"/>
              <a:ext cx="581025" cy="685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1477" y="2357968"/>
              <a:ext cx="704850" cy="6000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08139" y="3101295"/>
              <a:ext cx="647700" cy="5048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1477" y="3749372"/>
              <a:ext cx="733425" cy="67627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874981" y="2708468"/>
            <a:ext cx="1684069" cy="3450872"/>
            <a:chOff x="9071696" y="1543877"/>
            <a:chExt cx="1684069" cy="34508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696" y="1543877"/>
              <a:ext cx="1684069" cy="345087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4647" y="1894170"/>
              <a:ext cx="581025" cy="685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4647" y="2688741"/>
              <a:ext cx="704850" cy="6000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1309" y="3432068"/>
              <a:ext cx="647700" cy="50482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34647" y="4080145"/>
              <a:ext cx="733425" cy="676275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r="7623"/>
          <a:stretch/>
        </p:blipFill>
        <p:spPr>
          <a:xfrm>
            <a:off x="1725304" y="3044074"/>
            <a:ext cx="1497450" cy="34845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404" y="3452883"/>
            <a:ext cx="581025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404" y="4247454"/>
            <a:ext cx="704850" cy="6000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066" y="4990781"/>
            <a:ext cx="647700" cy="5048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5404" y="5638858"/>
            <a:ext cx="7334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embed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or to reference, that is the question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685" y="1507223"/>
            <a:ext cx="847968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from </a:t>
            </a:r>
            <a:r>
              <a:rPr lang="en-US" sz="2400" dirty="0" smtClean="0"/>
              <a:t>entities </a:t>
            </a:r>
            <a:r>
              <a:rPr lang="en-US" sz="2400" dirty="0"/>
              <a:t>are </a:t>
            </a:r>
            <a:r>
              <a:rPr lang="en-US" sz="2400" b="1" dirty="0"/>
              <a:t>queried together</a:t>
            </a:r>
          </a:p>
          <a:p>
            <a:pPr>
              <a:spcBef>
                <a:spcPts val="600"/>
              </a:spcBef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36469" y="2318657"/>
            <a:ext cx="83602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{</a:t>
            </a:r>
          </a:p>
          <a:p>
            <a:r>
              <a:rPr lang="en-US" sz="2000" dirty="0" smtClean="0"/>
              <a:t>      id: "book1</a:t>
            </a:r>
            <a:r>
              <a:rPr lang="en-US" sz="2000" dirty="0"/>
              <a:t>"</a:t>
            </a:r>
            <a:r>
              <a:rPr lang="en-US" sz="2000" dirty="0" smtClean="0"/>
              <a:t>,</a:t>
            </a:r>
          </a:p>
          <a:p>
            <a:r>
              <a:rPr lang="en-US" sz="2000" dirty="0" smtClean="0"/>
              <a:t>      covers: [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{type: "front", </a:t>
            </a:r>
            <a:r>
              <a:rPr lang="en-US" sz="2000" dirty="0" err="1" smtClean="0"/>
              <a:t>artworkUrl</a:t>
            </a:r>
            <a:r>
              <a:rPr lang="en-US" sz="2000" dirty="0" smtClean="0"/>
              <a:t>: "http://..."},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{type: "back", </a:t>
            </a:r>
            <a:r>
              <a:rPr lang="en-US" sz="2000" dirty="0" err="1" smtClean="0"/>
              <a:t>artworkUrl</a:t>
            </a:r>
            <a:r>
              <a:rPr lang="en-US" sz="2000" dirty="0" smtClean="0"/>
              <a:t>: "http://..."}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]      </a:t>
            </a:r>
          </a:p>
          <a:p>
            <a:r>
              <a:rPr lang="en-US" sz="2000" dirty="0" smtClean="0"/>
              <a:t>      index: "",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chapters: [</a:t>
            </a:r>
          </a:p>
          <a:p>
            <a:r>
              <a:rPr lang="en-US" sz="2000" dirty="0" smtClean="0"/>
              <a:t>          {id: 1, synopsis: "", quote: "", pageCount:24, wordCount:456},</a:t>
            </a:r>
          </a:p>
          <a:p>
            <a:r>
              <a:rPr lang="en-US" sz="2000" dirty="0" smtClean="0"/>
              <a:t>          {</a:t>
            </a:r>
            <a:r>
              <a:rPr lang="en-US" sz="2000" dirty="0"/>
              <a:t>id: 1, synopsis: "", quote: "", pageCount:24, wordCount:456},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 ]</a:t>
            </a:r>
            <a:endParaRPr lang="en-US" sz="2000" dirty="0"/>
          </a:p>
          <a:p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66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embed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or to reference, that is the question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685" y="1507223"/>
            <a:ext cx="847968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from </a:t>
            </a:r>
            <a:r>
              <a:rPr lang="en-US" sz="2400" dirty="0" smtClean="0"/>
              <a:t>entities </a:t>
            </a:r>
            <a:r>
              <a:rPr lang="en-US" sz="2400" dirty="0"/>
              <a:t>are </a:t>
            </a:r>
            <a:r>
              <a:rPr lang="en-US" sz="2400" b="1" dirty="0"/>
              <a:t>queried together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child is </a:t>
            </a:r>
            <a:r>
              <a:rPr lang="en-US" sz="2400" b="1" dirty="0"/>
              <a:t>a </a:t>
            </a:r>
            <a:r>
              <a:rPr lang="en-US" sz="2400" b="1" dirty="0" smtClean="0"/>
              <a:t>dependent </a:t>
            </a:r>
            <a:r>
              <a:rPr lang="en-US" sz="2400" dirty="0" smtClean="0"/>
              <a:t>e.g. Order Line depends on Order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25435" y="2527663"/>
            <a:ext cx="83602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  id: "order1",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customer: "customer1",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err="1" smtClean="0"/>
              <a:t>orderDate</a:t>
            </a:r>
            <a:r>
              <a:rPr lang="en-US" sz="2400" dirty="0"/>
              <a:t>: "2014-09-15T23:14:25.7251173Z"</a:t>
            </a:r>
            <a:endParaRPr lang="en-US" sz="2400" dirty="0" smtClean="0"/>
          </a:p>
          <a:p>
            <a:r>
              <a:rPr lang="en-US" sz="2400" dirty="0" smtClean="0"/>
              <a:t>      lines: [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{product: "13inch screen" , price: 200.00, </a:t>
            </a:r>
            <a:r>
              <a:rPr lang="en-US" sz="2400" dirty="0" err="1" smtClean="0"/>
              <a:t>qty</a:t>
            </a:r>
            <a:r>
              <a:rPr lang="en-US" sz="2400" dirty="0" smtClean="0"/>
              <a:t>: 50 },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{product: "Keyboard", price:23.67, qty:4}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{product: "CPU", price:87.89, qty:1</a:t>
            </a:r>
          </a:p>
          <a:p>
            <a:r>
              <a:rPr lang="en-US" sz="2400" dirty="0" smtClean="0"/>
              <a:t>      ]     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638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embed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or to reference, that is the question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685" y="1507223"/>
            <a:ext cx="8479683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from </a:t>
            </a:r>
            <a:r>
              <a:rPr lang="en-US" sz="2400" dirty="0" smtClean="0"/>
              <a:t>entities </a:t>
            </a:r>
            <a:r>
              <a:rPr lang="en-US" sz="2400" dirty="0"/>
              <a:t>are </a:t>
            </a:r>
            <a:r>
              <a:rPr lang="en-US" sz="2400" b="1" dirty="0"/>
              <a:t>queried together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child is </a:t>
            </a:r>
            <a:r>
              <a:rPr lang="en-US" sz="2400" b="1" dirty="0"/>
              <a:t>a </a:t>
            </a:r>
            <a:r>
              <a:rPr lang="en-US" sz="2400" b="1" dirty="0" smtClean="0"/>
              <a:t>dependent </a:t>
            </a:r>
            <a:r>
              <a:rPr lang="en-US" sz="2400" dirty="0" smtClean="0"/>
              <a:t>e.g. Order Line depends on Order</a:t>
            </a:r>
            <a:endParaRPr lang="en-US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/>
              <a:t>1:1 </a:t>
            </a:r>
            <a:r>
              <a:rPr lang="en-US" sz="2400" dirty="0" smtClean="0"/>
              <a:t>relationship</a:t>
            </a:r>
          </a:p>
          <a:p>
            <a:pPr>
              <a:spcBef>
                <a:spcPts val="600"/>
              </a:spcBef>
            </a:pP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25435" y="2879838"/>
            <a:ext cx="83602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  id: "person1",</a:t>
            </a:r>
          </a:p>
          <a:p>
            <a:r>
              <a:rPr lang="en-US" sz="2400" dirty="0" smtClean="0"/>
              <a:t>      name: "Mickey"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err="1" smtClean="0"/>
              <a:t>creditCard</a:t>
            </a:r>
            <a:r>
              <a:rPr lang="en-US" sz="2400" dirty="0" smtClean="0"/>
              <a:t>: {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number: "**** **** **** 4794"},</a:t>
            </a:r>
          </a:p>
          <a:p>
            <a:pPr lvl="1"/>
            <a:r>
              <a:rPr lang="en-US" sz="2400" dirty="0" smtClean="0"/>
              <a:t>	expiry: "06/2019"},</a:t>
            </a:r>
          </a:p>
          <a:p>
            <a:pPr lvl="1"/>
            <a:r>
              <a:rPr lang="en-US" sz="2400" dirty="0" smtClean="0"/>
              <a:t>	</a:t>
            </a:r>
            <a:r>
              <a:rPr lang="en-US" sz="2400" dirty="0" err="1" smtClean="0"/>
              <a:t>cvv</a:t>
            </a:r>
            <a:r>
              <a:rPr lang="en-US" sz="2400" dirty="0" smtClean="0"/>
              <a:t>: "868",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  type: "</a:t>
            </a:r>
            <a:r>
              <a:rPr lang="en-US" sz="2400" dirty="0" err="1" smtClean="0"/>
              <a:t>Mastercard</a:t>
            </a:r>
            <a:r>
              <a:rPr lang="en-US" sz="2400" dirty="0" smtClean="0"/>
              <a:t>"</a:t>
            </a:r>
          </a:p>
          <a:p>
            <a:pPr lvl="1"/>
            <a:r>
              <a:rPr lang="en-US" sz="2400" dirty="0" smtClean="0"/>
              <a:t>}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014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embed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or to reference, that is the question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685" y="1507223"/>
            <a:ext cx="84796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from </a:t>
            </a:r>
            <a:r>
              <a:rPr lang="en-US" sz="2400" dirty="0" smtClean="0"/>
              <a:t>entities </a:t>
            </a:r>
            <a:r>
              <a:rPr lang="en-US" sz="2400" dirty="0"/>
              <a:t>are </a:t>
            </a:r>
            <a:r>
              <a:rPr lang="en-US" sz="2400" b="1" dirty="0"/>
              <a:t>queried together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child is </a:t>
            </a:r>
            <a:r>
              <a:rPr lang="en-US" sz="2400" b="1" dirty="0"/>
              <a:t>a </a:t>
            </a:r>
            <a:r>
              <a:rPr lang="en-US" sz="2400" b="1" dirty="0" smtClean="0"/>
              <a:t>dependent </a:t>
            </a:r>
            <a:r>
              <a:rPr lang="en-US" sz="2400" dirty="0" smtClean="0"/>
              <a:t>e.g. Order Line depends on Order</a:t>
            </a:r>
            <a:endParaRPr lang="en-US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/>
              <a:t>1:1 </a:t>
            </a:r>
            <a:r>
              <a:rPr lang="en-US" sz="2400" dirty="0" smtClean="0"/>
              <a:t>relationship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Similar </a:t>
            </a:r>
            <a:r>
              <a:rPr lang="en-US" sz="2400" b="1" dirty="0" smtClean="0"/>
              <a:t>volatility</a:t>
            </a:r>
          </a:p>
          <a:p>
            <a:pPr>
              <a:spcBef>
                <a:spcPts val="600"/>
              </a:spcBef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25435" y="3376748"/>
            <a:ext cx="8360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  id: "person1",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name: "Mickey",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err="1" smtClean="0"/>
              <a:t>contactInfo</a:t>
            </a:r>
            <a:r>
              <a:rPr lang="en-US" sz="2400" dirty="0" smtClean="0"/>
              <a:t>: [</a:t>
            </a:r>
          </a:p>
          <a:p>
            <a:r>
              <a:rPr lang="en-US" sz="2400" dirty="0" smtClean="0"/>
              <a:t>          {email: "mickey@disney.com"},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{mobile: "+1 555-5555"},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{twitter: "@</a:t>
            </a:r>
            <a:r>
              <a:rPr lang="en-US" sz="2400" dirty="0" err="1" smtClean="0"/>
              <a:t>MickeyMouse</a:t>
            </a:r>
            <a:r>
              <a:rPr lang="en-US" sz="2400" dirty="0" smtClean="0"/>
              <a:t>"}</a:t>
            </a:r>
          </a:p>
          <a:p>
            <a:r>
              <a:rPr lang="en-US" sz="2400" dirty="0" smtClean="0"/>
              <a:t>      ]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326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041" y="0"/>
            <a:ext cx="10515600" cy="1325563"/>
          </a:xfrm>
        </p:spPr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041" y="1042526"/>
            <a:ext cx="11348787" cy="1931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are document databases?</a:t>
            </a:r>
          </a:p>
          <a:p>
            <a:r>
              <a:rPr lang="en-US" sz="3200" dirty="0" smtClean="0"/>
              <a:t>What is Azure DocumentDB?  </a:t>
            </a:r>
            <a:endParaRPr lang="en-US" sz="3200" dirty="0"/>
          </a:p>
          <a:p>
            <a:r>
              <a:rPr lang="en-US" sz="3200" dirty="0" smtClean="0"/>
              <a:t>Modeling data for a document database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25" y="1042526"/>
            <a:ext cx="3848872" cy="54864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9041" y="3898664"/>
            <a:ext cx="5871460" cy="1931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dirty="0" smtClean="0"/>
              <a:t>Loud applause and lots of great tweets about #DocumentDB @ #</a:t>
            </a:r>
            <a:r>
              <a:rPr lang="en-US" sz="3200" dirty="0" err="1" smtClean="0"/>
              <a:t>CloudDevelop</a:t>
            </a:r>
            <a:r>
              <a:rPr lang="en-US" sz="3200" dirty="0" smtClean="0"/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embed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or to reference, that is the question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685" y="1507223"/>
            <a:ext cx="8479683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from </a:t>
            </a:r>
            <a:r>
              <a:rPr lang="en-US" sz="2400" dirty="0" smtClean="0"/>
              <a:t>entities </a:t>
            </a:r>
            <a:r>
              <a:rPr lang="en-US" sz="2400" dirty="0"/>
              <a:t>are </a:t>
            </a:r>
            <a:r>
              <a:rPr lang="en-US" sz="2400" b="1" dirty="0"/>
              <a:t>queried together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child is </a:t>
            </a:r>
            <a:r>
              <a:rPr lang="en-US" sz="2400" b="1" dirty="0"/>
              <a:t>a </a:t>
            </a:r>
            <a:r>
              <a:rPr lang="en-US" sz="2400" b="1" dirty="0" smtClean="0"/>
              <a:t>dependent </a:t>
            </a:r>
            <a:r>
              <a:rPr lang="en-US" sz="2400" dirty="0" smtClean="0"/>
              <a:t>e.g. Order Line depends on Order</a:t>
            </a:r>
            <a:endParaRPr lang="en-US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/>
              <a:t>1:1 </a:t>
            </a:r>
            <a:r>
              <a:rPr lang="en-US" sz="2400" dirty="0" smtClean="0"/>
              <a:t>relationship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Similar </a:t>
            </a:r>
            <a:r>
              <a:rPr lang="en-US" sz="2400" b="1" dirty="0" smtClean="0"/>
              <a:t>volatility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set </a:t>
            </a:r>
            <a:r>
              <a:rPr lang="en-US" sz="2400" dirty="0"/>
              <a:t>of values or sub-documents is </a:t>
            </a:r>
            <a:r>
              <a:rPr lang="en-US" sz="2400" b="1" dirty="0"/>
              <a:t>bounded (1:few)</a:t>
            </a:r>
            <a:endParaRPr lang="en-US" sz="2400" b="1" dirty="0" smtClean="0"/>
          </a:p>
          <a:p>
            <a:pPr>
              <a:spcBef>
                <a:spcPts val="600"/>
              </a:spcBef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95155" y="3849092"/>
            <a:ext cx="8360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  id: "task1",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err="1" smtClean="0"/>
              <a:t>desc</a:t>
            </a:r>
            <a:r>
              <a:rPr lang="en-US" sz="2400" dirty="0" smtClean="0"/>
              <a:t>: "deliver an awesome presentation @ #</a:t>
            </a:r>
            <a:r>
              <a:rPr lang="en-US" sz="2400" dirty="0" err="1" smtClean="0"/>
              <a:t>CloudDevelop</a:t>
            </a:r>
            <a:r>
              <a:rPr lang="en-US" sz="2400" dirty="0" smtClean="0"/>
              <a:t>",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categories: ["conference", "talk", "workshop", "business"] 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4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embed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or to reference, that is the question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685" y="1507223"/>
            <a:ext cx="8479683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from </a:t>
            </a:r>
            <a:r>
              <a:rPr lang="en-US" sz="2400" dirty="0" smtClean="0"/>
              <a:t>entities </a:t>
            </a:r>
            <a:r>
              <a:rPr lang="en-US" sz="2400" dirty="0"/>
              <a:t>are </a:t>
            </a:r>
            <a:r>
              <a:rPr lang="en-US" sz="2400" b="1" dirty="0"/>
              <a:t>queried together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child is </a:t>
            </a:r>
            <a:r>
              <a:rPr lang="en-US" sz="2400" b="1" dirty="0"/>
              <a:t>a </a:t>
            </a:r>
            <a:r>
              <a:rPr lang="en-US" sz="2400" b="1" dirty="0" smtClean="0"/>
              <a:t>dependent </a:t>
            </a:r>
            <a:r>
              <a:rPr lang="en-US" sz="2400" dirty="0" smtClean="0"/>
              <a:t>e.g. Order Line depends on Order</a:t>
            </a:r>
            <a:endParaRPr lang="en-US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/>
              <a:t>1:1 </a:t>
            </a:r>
            <a:r>
              <a:rPr lang="en-US" sz="2400" dirty="0" smtClean="0"/>
              <a:t>relationship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Similar </a:t>
            </a:r>
            <a:r>
              <a:rPr lang="en-US" sz="2400" b="1" dirty="0" smtClean="0"/>
              <a:t>volatility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set </a:t>
            </a:r>
            <a:r>
              <a:rPr lang="en-US" sz="2400" dirty="0"/>
              <a:t>of values or sub-documents is </a:t>
            </a:r>
            <a:r>
              <a:rPr lang="en-US" sz="2400" b="1" dirty="0" smtClean="0"/>
              <a:t>bounded (1:few)</a:t>
            </a:r>
          </a:p>
          <a:p>
            <a:pPr>
              <a:spcBef>
                <a:spcPts val="600"/>
              </a:spcBef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96685" y="5431716"/>
            <a:ext cx="10287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Typically </a:t>
            </a:r>
            <a:r>
              <a:rPr lang="en-US" sz="2800" dirty="0" err="1"/>
              <a:t>denormalized</a:t>
            </a:r>
            <a:r>
              <a:rPr lang="en-US" sz="2800" dirty="0"/>
              <a:t> data models provide better </a:t>
            </a:r>
            <a:r>
              <a:rPr lang="en-US" sz="2800" b="1" dirty="0"/>
              <a:t>read</a:t>
            </a:r>
            <a:r>
              <a:rPr lang="en-US" sz="2800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176681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embed, or </a:t>
            </a:r>
            <a:r>
              <a:rPr lang="en-US" dirty="0" smtClean="0"/>
              <a:t>to reference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that is the question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5486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one-to-many</a:t>
            </a:r>
            <a:r>
              <a:rPr lang="en-US" dirty="0" smtClean="0"/>
              <a:t> relationships (unbounded)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8321" y="1971844"/>
            <a:ext cx="8360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  id: "post1",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author: "Mickey Mouse",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tags: [ "fun", "cloud", "develop"]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58320" y="3949574"/>
            <a:ext cx="11893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{id: "c1", </a:t>
            </a:r>
            <a:r>
              <a:rPr lang="en-US" sz="2400" dirty="0" err="1" smtClean="0"/>
              <a:t>postId</a:t>
            </a:r>
            <a:r>
              <a:rPr lang="en-US" sz="2400" dirty="0" smtClean="0"/>
              <a:t>: "post1", comment: "Coolest blog post"}</a:t>
            </a:r>
          </a:p>
          <a:p>
            <a:r>
              <a:rPr lang="en-US" sz="2400" dirty="0" smtClean="0"/>
              <a:t>{id: "c2", </a:t>
            </a:r>
            <a:r>
              <a:rPr lang="en-US" sz="2400" dirty="0" err="1" smtClean="0"/>
              <a:t>postId</a:t>
            </a:r>
            <a:r>
              <a:rPr lang="en-US" sz="2400" dirty="0" smtClean="0"/>
              <a:t>: "post1", comment: "Loved this post, awesome"}</a:t>
            </a:r>
          </a:p>
          <a:p>
            <a:r>
              <a:rPr lang="en-US" sz="2400" dirty="0"/>
              <a:t>{id: "</a:t>
            </a:r>
            <a:r>
              <a:rPr lang="en-US" sz="2400" dirty="0" smtClean="0"/>
              <a:t>c3", </a:t>
            </a:r>
            <a:r>
              <a:rPr lang="en-US" sz="2400" dirty="0" err="1"/>
              <a:t>postId</a:t>
            </a:r>
            <a:r>
              <a:rPr lang="en-US" sz="2400" dirty="0"/>
              <a:t>: "</a:t>
            </a:r>
            <a:r>
              <a:rPr lang="en-US" sz="2400" dirty="0" smtClean="0"/>
              <a:t>post1", </a:t>
            </a:r>
            <a:r>
              <a:rPr lang="en-US" sz="2400" dirty="0"/>
              <a:t>comment: </a:t>
            </a:r>
            <a:r>
              <a:rPr lang="en-US" sz="2400" dirty="0" smtClean="0"/>
              <a:t>"This is rad!"}</a:t>
            </a:r>
          </a:p>
          <a:p>
            <a:r>
              <a:rPr lang="en-US" sz="2400" dirty="0" smtClean="0"/>
              <a:t>…</a:t>
            </a:r>
          </a:p>
          <a:p>
            <a:r>
              <a:rPr lang="en-US" sz="2400" dirty="0"/>
              <a:t>{id: "</a:t>
            </a:r>
            <a:r>
              <a:rPr lang="en-US" sz="2400" dirty="0" smtClean="0"/>
              <a:t>c10000", </a:t>
            </a:r>
            <a:r>
              <a:rPr lang="en-US" sz="2400" dirty="0" err="1"/>
              <a:t>postId</a:t>
            </a:r>
            <a:r>
              <a:rPr lang="en-US" sz="2400" dirty="0"/>
              <a:t>: "</a:t>
            </a:r>
            <a:r>
              <a:rPr lang="en-US" sz="2400" dirty="0" smtClean="0"/>
              <a:t>post1", </a:t>
            </a:r>
            <a:r>
              <a:rPr lang="en-US" sz="2400" dirty="0"/>
              <a:t>comment: </a:t>
            </a:r>
            <a:r>
              <a:rPr lang="en-US" sz="2400" dirty="0" smtClean="0"/>
              <a:t>"You are the coolest cartoon character"}</a:t>
            </a:r>
          </a:p>
          <a:p>
            <a:r>
              <a:rPr lang="en-US" sz="2400" dirty="0" smtClean="0"/>
              <a:t>…</a:t>
            </a:r>
          </a:p>
          <a:p>
            <a:r>
              <a:rPr lang="en-US" sz="2400" dirty="0"/>
              <a:t>{id: "</a:t>
            </a:r>
            <a:r>
              <a:rPr lang="en-US" sz="2400" dirty="0" smtClean="0"/>
              <a:t>c2000000", </a:t>
            </a:r>
            <a:r>
              <a:rPr lang="en-US" sz="2400" dirty="0" err="1"/>
              <a:t>postId</a:t>
            </a:r>
            <a:r>
              <a:rPr lang="en-US" sz="2400" dirty="0"/>
              <a:t>: "</a:t>
            </a:r>
            <a:r>
              <a:rPr lang="en-US" sz="2400" dirty="0" smtClean="0"/>
              <a:t>post1", </a:t>
            </a:r>
            <a:r>
              <a:rPr lang="en-US" sz="2400" dirty="0"/>
              <a:t>comment: </a:t>
            </a:r>
            <a:r>
              <a:rPr lang="en-US" sz="2400" dirty="0" smtClean="0"/>
              <a:t>"Are we still </a:t>
            </a:r>
            <a:r>
              <a:rPr lang="en-US" sz="2400" dirty="0" err="1" smtClean="0"/>
              <a:t>commeting</a:t>
            </a:r>
            <a:r>
              <a:rPr lang="en-US" sz="2400" dirty="0" smtClean="0"/>
              <a:t> on this blog?"}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23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embed, or </a:t>
            </a:r>
            <a:r>
              <a:rPr lang="en-US" dirty="0" smtClean="0"/>
              <a:t>to reference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that is the question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5486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one-to-many</a:t>
            </a:r>
            <a:r>
              <a:rPr lang="en-US" dirty="0" smtClean="0"/>
              <a:t> relationships (unbounded)</a:t>
            </a:r>
          </a:p>
          <a:p>
            <a:r>
              <a:rPr lang="en-US" b="1" dirty="0" smtClean="0"/>
              <a:t>many-to-many</a:t>
            </a:r>
            <a:r>
              <a:rPr lang="en-US" dirty="0" smtClean="0"/>
              <a:t> relationships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91473" y="2614496"/>
            <a:ext cx="5741869" cy="3380723"/>
            <a:chOff x="6943724" y="1451901"/>
            <a:chExt cx="5741869" cy="3071405"/>
          </a:xfrm>
        </p:grpSpPr>
        <p:sp>
          <p:nvSpPr>
            <p:cNvPr id="8" name="Rounded Rectangle 7"/>
            <p:cNvSpPr/>
            <p:nvPr/>
          </p:nvSpPr>
          <p:spPr>
            <a:xfrm>
              <a:off x="6943724" y="1451901"/>
              <a:ext cx="4962525" cy="3071405"/>
            </a:xfrm>
            <a:prstGeom prst="roundRect">
              <a:avLst>
                <a:gd name="adj" fmla="val 8628"/>
              </a:avLst>
            </a:prstGeom>
            <a:solidFill>
              <a:schemeClr val="bg1"/>
            </a:solidFill>
            <a:ln>
              <a:solidFill>
                <a:srgbClr val="0079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7143748" y="1538899"/>
              <a:ext cx="5541845" cy="2619774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dirty="0" smtClean="0"/>
                <a:t>{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id: "book1",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name: "100 Secrets of Disneyland"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}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{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id: "book2",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name: "The best places to eat @ Disney"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}</a:t>
              </a:r>
              <a:endParaRPr lang="en-US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1676" y="2663190"/>
            <a:ext cx="3532698" cy="3519607"/>
            <a:chOff x="3611052" y="1500594"/>
            <a:chExt cx="3532698" cy="3244311"/>
          </a:xfrm>
        </p:grpSpPr>
        <p:sp>
          <p:nvSpPr>
            <p:cNvPr id="11" name="Rounded Rectangle 10"/>
            <p:cNvSpPr/>
            <p:nvPr/>
          </p:nvSpPr>
          <p:spPr>
            <a:xfrm>
              <a:off x="3611052" y="1500594"/>
              <a:ext cx="2962274" cy="3071405"/>
            </a:xfrm>
            <a:prstGeom prst="roundRect">
              <a:avLst>
                <a:gd name="adj" fmla="val 8628"/>
              </a:avLst>
            </a:prstGeom>
            <a:solidFill>
              <a:schemeClr val="bg1"/>
            </a:solidFill>
            <a:ln>
              <a:solidFill>
                <a:srgbClr val="0079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3743324" y="1538899"/>
              <a:ext cx="3400426" cy="32060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dirty="0" smtClean="0"/>
                <a:t>{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author-id: "author1",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book-id: "book1"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}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{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author-id: "author2",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book-id: "book1"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}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2574" y="2663189"/>
            <a:ext cx="3436815" cy="3519608"/>
            <a:chOff x="504825" y="1500595"/>
            <a:chExt cx="3436815" cy="3293004"/>
          </a:xfrm>
        </p:grpSpPr>
        <p:sp>
          <p:nvSpPr>
            <p:cNvPr id="16" name="Rounded Rectangle 15"/>
            <p:cNvSpPr/>
            <p:nvPr/>
          </p:nvSpPr>
          <p:spPr>
            <a:xfrm>
              <a:off x="504825" y="1500595"/>
              <a:ext cx="2962274" cy="3071405"/>
            </a:xfrm>
            <a:prstGeom prst="roundRect">
              <a:avLst>
                <a:gd name="adj" fmla="val 8628"/>
              </a:avLst>
            </a:prstGeom>
            <a:solidFill>
              <a:schemeClr val="bg1"/>
            </a:solidFill>
            <a:ln>
              <a:solidFill>
                <a:srgbClr val="0079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541214" y="1587593"/>
              <a:ext cx="3400426" cy="3206006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000" dirty="0" smtClean="0"/>
                <a:t>{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id: "author1",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name: "Mickey Mouse"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}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{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id: "author2",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      name: "Donald Duck"</a:t>
              </a:r>
            </a:p>
            <a:p>
              <a:pPr marL="0" indent="0">
                <a:buFont typeface="Arial"/>
                <a:buNone/>
              </a:pPr>
              <a:r>
                <a:rPr lang="en-US" sz="2000" dirty="0" smtClean="0"/>
                <a:t>}</a:t>
              </a:r>
              <a:endParaRPr lang="en-US" sz="2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55613" y="6075076"/>
            <a:ext cx="262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Look familiar? 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3752267" y="6182797"/>
            <a:ext cx="5551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should …. </a:t>
            </a:r>
            <a:r>
              <a:rPr lang="en-US" sz="2400" dirty="0" smtClean="0"/>
              <a:t>It's </a:t>
            </a:r>
            <a:r>
              <a:rPr lang="en-US" sz="2400" dirty="0"/>
              <a:t>the </a:t>
            </a:r>
            <a:r>
              <a:rPr lang="en-US" sz="2400" dirty="0" smtClean="0"/>
              <a:t>"relational" </a:t>
            </a:r>
            <a:r>
              <a:rPr lang="en-US" sz="2400" dirty="0"/>
              <a:t>way</a:t>
            </a:r>
          </a:p>
        </p:txBody>
      </p:sp>
    </p:spTree>
    <p:extLst>
      <p:ext uri="{BB962C8B-B14F-4D97-AF65-F5344CB8AC3E}">
        <p14:creationId xmlns:p14="http://schemas.microsoft.com/office/powerpoint/2010/main" val="16983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4660311" y="2571275"/>
            <a:ext cx="5452590" cy="4081129"/>
          </a:xfrm>
          <a:prstGeom prst="roundRect">
            <a:avLst>
              <a:gd name="adj" fmla="val 66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embed, or </a:t>
            </a:r>
            <a:r>
              <a:rPr lang="en-US" dirty="0" smtClean="0"/>
              <a:t>to reference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that is the question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5486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one-to-many</a:t>
            </a:r>
            <a:r>
              <a:rPr lang="en-US" dirty="0" smtClean="0"/>
              <a:t> relationships (unbounded)</a:t>
            </a:r>
          </a:p>
          <a:p>
            <a:r>
              <a:rPr lang="en-US" b="1" dirty="0" smtClean="0"/>
              <a:t>many-to-many</a:t>
            </a:r>
            <a:r>
              <a:rPr lang="en-US" dirty="0" smtClean="0"/>
              <a:t> relationships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51024" y="2620161"/>
            <a:ext cx="5330305" cy="401648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{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id: "book1",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name: "100 Secrets of Disneyland",</a:t>
            </a:r>
          </a:p>
          <a:p>
            <a:pPr marL="0" indent="0">
              <a:buFont typeface="Arial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authors: ["author1", "author2"]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}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{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id: "book2",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name: "The best places to eat @ Disney”,</a:t>
            </a:r>
          </a:p>
          <a:p>
            <a:pPr marL="0" indent="0">
              <a:buNone/>
            </a:pPr>
            <a:r>
              <a:rPr lang="en-US" sz="2000" dirty="0" smtClean="0"/>
              <a:t>      authors</a:t>
            </a:r>
            <a:r>
              <a:rPr lang="en-US" sz="2000" dirty="0"/>
              <a:t>: ["author1</a:t>
            </a:r>
            <a:r>
              <a:rPr lang="en-US" sz="2000" dirty="0" smtClean="0"/>
              <a:t>"]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8199" y="2571276"/>
            <a:ext cx="3682207" cy="4081129"/>
          </a:xfrm>
          <a:prstGeom prst="roundRect">
            <a:avLst>
              <a:gd name="adj" fmla="val 66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1775" y="2603598"/>
            <a:ext cx="3275889" cy="401648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{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id: "author1",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name: "Mickey Mouse",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books: ["book1", "book2"]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}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{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id: "author2",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name: "Donald Duck"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      books: ["book1"]</a:t>
            </a:r>
          </a:p>
          <a:p>
            <a:pPr marL="0" indent="0">
              <a:buFont typeface="Arial"/>
              <a:buNone/>
            </a:pPr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75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embed, or </a:t>
            </a:r>
            <a:r>
              <a:rPr lang="en-US" dirty="0" smtClean="0"/>
              <a:t>to reference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that is the question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5486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one-to-many</a:t>
            </a:r>
            <a:r>
              <a:rPr lang="en-US" dirty="0" smtClean="0"/>
              <a:t> relationships (unbounded)</a:t>
            </a:r>
          </a:p>
          <a:p>
            <a:r>
              <a:rPr lang="en-US" b="1" dirty="0" smtClean="0"/>
              <a:t>many-to-many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Related data </a:t>
            </a:r>
            <a:r>
              <a:rPr lang="en-US" b="1" dirty="0" smtClean="0"/>
              <a:t>changes frequently</a:t>
            </a:r>
            <a:endParaRPr lang="en-US" dirty="0" smtClean="0"/>
          </a:p>
          <a:p>
            <a:r>
              <a:rPr lang="en-US" dirty="0" smtClean="0"/>
              <a:t>The referenced entity </a:t>
            </a:r>
            <a:r>
              <a:rPr lang="en-US" dirty="0"/>
              <a:t>is </a:t>
            </a:r>
            <a:r>
              <a:rPr lang="en-US" b="1" dirty="0" smtClean="0"/>
              <a:t>a </a:t>
            </a:r>
            <a:r>
              <a:rPr lang="en-US" b="1" dirty="0"/>
              <a:t>key entity </a:t>
            </a:r>
            <a:r>
              <a:rPr lang="en-US" dirty="0"/>
              <a:t>used by many others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443373"/>
            <a:ext cx="9383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   id: "person1", author: "Mickey Mouse", stocks: [ "dis", "</a:t>
            </a:r>
            <a:r>
              <a:rPr lang="en-US" sz="2400" dirty="0" err="1" smtClean="0"/>
              <a:t>msft</a:t>
            </a:r>
            <a:r>
              <a:rPr lang="en-US" sz="2400" dirty="0" smtClean="0"/>
              <a:t>", "</a:t>
            </a:r>
            <a:r>
              <a:rPr lang="en-US" sz="2400" dirty="0" err="1" smtClean="0"/>
              <a:t>nflx</a:t>
            </a:r>
            <a:r>
              <a:rPr lang="en-US" sz="2400" dirty="0" smtClean="0"/>
              <a:t>"]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32146" y="4506694"/>
            <a:ext cx="11893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{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id: "dis",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opening: "52.09",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err="1" smtClean="0"/>
              <a:t>numerOfTrades</a:t>
            </a:r>
            <a:r>
              <a:rPr lang="en-US" sz="2400" dirty="0" smtClean="0"/>
              <a:t>: 10000,</a:t>
            </a:r>
          </a:p>
          <a:p>
            <a:r>
              <a:rPr lang="en-US" sz="2400" dirty="0" smtClean="0"/>
              <a:t>      trades: [{time: 083745, qty:57, price: 53.97}, </a:t>
            </a:r>
            <a:r>
              <a:rPr lang="en-US" sz="2400" dirty="0"/>
              <a:t>{time: </a:t>
            </a:r>
            <a:r>
              <a:rPr lang="en-US" sz="2400" dirty="0" smtClean="0"/>
              <a:t>083746, qty:5, </a:t>
            </a:r>
            <a:r>
              <a:rPr lang="en-US" sz="2400" dirty="0"/>
              <a:t>price: </a:t>
            </a:r>
            <a:r>
              <a:rPr lang="en-US" sz="2400" dirty="0" smtClean="0"/>
              <a:t>54.01}]</a:t>
            </a:r>
            <a:endParaRPr lang="en-US" sz="2400" dirty="0"/>
          </a:p>
          <a:p>
            <a:r>
              <a:rPr 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3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36575" y="288925"/>
            <a:ext cx="11655425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embed, or </a:t>
            </a:r>
            <a:r>
              <a:rPr lang="en-US" dirty="0" smtClean="0"/>
              <a:t>to reference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that is the question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54862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one-to-many</a:t>
            </a:r>
            <a:r>
              <a:rPr lang="en-US" dirty="0" smtClean="0"/>
              <a:t> relationships (unbounded)</a:t>
            </a:r>
          </a:p>
          <a:p>
            <a:r>
              <a:rPr lang="en-US" b="1" dirty="0" smtClean="0"/>
              <a:t>many-to-many</a:t>
            </a:r>
            <a:r>
              <a:rPr lang="en-US" dirty="0" smtClean="0"/>
              <a:t> relationships</a:t>
            </a:r>
          </a:p>
          <a:p>
            <a:r>
              <a:rPr lang="en-US" dirty="0" smtClean="0"/>
              <a:t>Related data </a:t>
            </a:r>
            <a:r>
              <a:rPr lang="en-US" b="1" dirty="0" smtClean="0"/>
              <a:t>changes frequently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referenced entity is </a:t>
            </a:r>
            <a:r>
              <a:rPr lang="en-US" b="1" dirty="0"/>
              <a:t>a key entity </a:t>
            </a:r>
            <a:r>
              <a:rPr lang="en-US" dirty="0"/>
              <a:t>used by many others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797887"/>
            <a:ext cx="9397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Normalized data models </a:t>
            </a:r>
            <a:r>
              <a:rPr lang="en-US" sz="2400" b="1" dirty="0"/>
              <a:t>can require more round trips</a:t>
            </a:r>
            <a:r>
              <a:rPr lang="en-US" sz="2400" dirty="0"/>
              <a:t> to the server.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5146603"/>
            <a:ext cx="100220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Typically normalizing provides better </a:t>
            </a:r>
            <a:r>
              <a:rPr lang="en-US" sz="2400" b="1" dirty="0"/>
              <a:t>write</a:t>
            </a:r>
            <a:r>
              <a:rPr lang="en-US" sz="2400" dirty="0"/>
              <a:t> performance.</a:t>
            </a:r>
          </a:p>
        </p:txBody>
      </p:sp>
    </p:spTree>
    <p:extLst>
      <p:ext uri="{BB962C8B-B14F-4D97-AF65-F5344CB8AC3E}">
        <p14:creationId xmlns:p14="http://schemas.microsoft.com/office/powerpoint/2010/main" val="363927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you put the reference?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Publisher &amp; Book … does publisher refer to book?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2281785"/>
            <a:ext cx="723467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Publisher document: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      id: "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mspress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", </a:t>
            </a:r>
            <a:endParaRPr lang="en-US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name: "Microsoft Press",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</a:rPr>
              <a:t>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books: [ 1, 2, 3, ..., 100, ..., 1000]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 smtClean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Book documents: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{id: 1, name: "DocumentDB 101"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{id: 2, name: "DocumentDB for RDBMS Users"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{id: 3, name: "Taking over the world one JSON doc at a time"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2458" r="41288" b="59259"/>
          <a:stretch/>
        </p:blipFill>
        <p:spPr>
          <a:xfrm>
            <a:off x="6130474" y="3066257"/>
            <a:ext cx="50577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11447" r="40530" b="53200"/>
          <a:stretch/>
        </p:blipFill>
        <p:spPr>
          <a:xfrm>
            <a:off x="6134100" y="2771776"/>
            <a:ext cx="5219700" cy="2000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you put the reference?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Publisher &amp; Book … does or book refer to publisher?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8200" y="1710412"/>
            <a:ext cx="9308959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Publisher document: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</a:rPr>
              <a:t>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id: "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mspress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</a:rPr>
              <a:t>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name: "Microsoft Press",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</a:rPr>
              <a:t>      books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</a:rPr>
              <a:t>: [ 1, 2, 3, ..., 100, ..., 1000]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Book documents: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{id: 1, name: "DocumentDB 101", pub-id: "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mspress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"}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{id: 2,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name: "DocumentDB for RDBMS Users", pub-id: "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mspress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"}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{id: 3,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name: "Taking over the world one JSON doc at a time", pub-id: "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mspress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 Unicode MS" panose="020B0604020202020204" pitchFamily="34" charset="-128"/>
              </a:rPr>
              <a:t>"}</a:t>
            </a:r>
          </a:p>
        </p:txBody>
      </p:sp>
    </p:spTree>
    <p:extLst>
      <p:ext uri="{BB962C8B-B14F-4D97-AF65-F5344CB8AC3E}">
        <p14:creationId xmlns:p14="http://schemas.microsoft.com/office/powerpoint/2010/main" val="39346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1325563"/>
          </a:xfrm>
        </p:spPr>
        <p:txBody>
          <a:bodyPr/>
          <a:lstStyle/>
          <a:p>
            <a:r>
              <a:rPr lang="en-US" dirty="0" smtClean="0"/>
              <a:t>Is it always black or white?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7700"/>
            <a:ext cx="10689580" cy="563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</a:t>
            </a:r>
          </a:p>
          <a:p>
            <a:r>
              <a:rPr lang="en-US" dirty="0" smtClean="0"/>
              <a:t>Column</a:t>
            </a:r>
          </a:p>
          <a:p>
            <a:r>
              <a:rPr lang="en-US" dirty="0" smtClean="0"/>
              <a:t>Key Value</a:t>
            </a:r>
            <a:endParaRPr lang="en-US" dirty="0"/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1325563"/>
          </a:xfrm>
        </p:spPr>
        <p:txBody>
          <a:bodyPr/>
          <a:lstStyle/>
          <a:p>
            <a:r>
              <a:rPr lang="en-US" dirty="0" smtClean="0"/>
              <a:t>Is it always black or white?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941"/>
            <a:ext cx="8683318" cy="58460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6066" y="5459104"/>
            <a:ext cx="873456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3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885779" y="1111020"/>
            <a:ext cx="5124251" cy="5489925"/>
          </a:xfrm>
          <a:prstGeom prst="roundRect">
            <a:avLst>
              <a:gd name="adj" fmla="val 38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1325563"/>
          </a:xfrm>
        </p:spPr>
        <p:txBody>
          <a:bodyPr/>
          <a:lstStyle/>
          <a:p>
            <a:r>
              <a:rPr lang="en-US" dirty="0" smtClean="0"/>
              <a:t>Is it always black or white?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9672" y="1122414"/>
            <a:ext cx="6386441" cy="5489925"/>
            <a:chOff x="676275" y="1040527"/>
            <a:chExt cx="9429750" cy="3502480"/>
          </a:xfrm>
        </p:grpSpPr>
        <p:sp>
          <p:nvSpPr>
            <p:cNvPr id="6" name="Rounded Rectangle 5"/>
            <p:cNvSpPr/>
            <p:nvPr/>
          </p:nvSpPr>
          <p:spPr>
            <a:xfrm>
              <a:off x="676275" y="1040527"/>
              <a:ext cx="9429750" cy="3502480"/>
            </a:xfrm>
            <a:prstGeom prst="roundRect">
              <a:avLst>
                <a:gd name="adj" fmla="val 381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38200" y="1184195"/>
              <a:ext cx="9070527" cy="3200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{ </a:t>
              </a:r>
            </a:p>
            <a:p>
              <a:r>
                <a:rPr lang="en-US" sz="2000" dirty="0"/>
                <a:t> </a:t>
              </a:r>
              <a:r>
                <a:rPr lang="en-US" sz="2000" dirty="0" smtClean="0"/>
                <a:t>   id: </a:t>
              </a:r>
              <a:r>
                <a:rPr lang="en-US" sz="2000" dirty="0"/>
                <a:t>1, </a:t>
              </a:r>
              <a:endParaRPr lang="en-US" sz="2000" dirty="0" smtClean="0"/>
            </a:p>
            <a:p>
              <a:r>
                <a:rPr lang="en-US" sz="2000" dirty="0"/>
                <a:t> </a:t>
              </a:r>
              <a:r>
                <a:rPr lang="en-US" sz="2000" dirty="0" smtClean="0"/>
                <a:t>   </a:t>
              </a:r>
              <a:r>
                <a:rPr lang="en-US" sz="2000" dirty="0" err="1" smtClean="0"/>
                <a:t>firstName</a:t>
              </a:r>
              <a:r>
                <a:rPr lang="en-US" sz="2000" dirty="0" smtClean="0"/>
                <a:t>: "Mickey", </a:t>
              </a:r>
            </a:p>
            <a:p>
              <a:r>
                <a:rPr lang="en-US" sz="2000" dirty="0"/>
                <a:t> </a:t>
              </a:r>
              <a:r>
                <a:rPr lang="en-US" sz="2000" dirty="0" smtClean="0"/>
                <a:t>   </a:t>
              </a:r>
              <a:r>
                <a:rPr lang="en-US" sz="2000" dirty="0" err="1" smtClean="0"/>
                <a:t>lastName</a:t>
              </a:r>
              <a:r>
                <a:rPr lang="en-US" sz="2000" dirty="0" smtClean="0"/>
                <a:t>: "Mouse", </a:t>
              </a:r>
            </a:p>
            <a:p>
              <a:r>
                <a:rPr lang="en-US" sz="2000" dirty="0" smtClean="0"/>
                <a:t>    books: </a:t>
              </a:r>
              <a:r>
                <a:rPr lang="en-US" sz="2000" dirty="0"/>
                <a:t>[1, 2, 3], </a:t>
              </a:r>
              <a:endParaRPr lang="en-US" sz="2000" dirty="0" smtClean="0"/>
            </a:p>
            <a:p>
              <a:r>
                <a:rPr lang="en-US" sz="2000" dirty="0"/>
                <a:t> </a:t>
              </a:r>
              <a:r>
                <a:rPr lang="en-US" sz="2000" dirty="0" smtClean="0"/>
                <a:t>   images: </a:t>
              </a:r>
              <a:r>
                <a:rPr lang="en-US" sz="2000" dirty="0"/>
                <a:t>[ </a:t>
              </a:r>
              <a:endParaRPr lang="en-US" sz="2000" dirty="0" smtClean="0"/>
            </a:p>
            <a:p>
              <a:r>
                <a:rPr lang="en-US" sz="2000" dirty="0"/>
                <a:t> </a:t>
              </a:r>
              <a:r>
                <a:rPr lang="en-US" sz="2000" dirty="0" smtClean="0"/>
                <a:t>       {"</a:t>
              </a:r>
              <a:r>
                <a:rPr lang="en-US" sz="2000" dirty="0"/>
                <a:t>thumbnail": "http://....</a:t>
              </a:r>
              <a:r>
                <a:rPr lang="en-US" sz="2000" dirty="0" err="1"/>
                <a:t>png</a:t>
              </a:r>
              <a:r>
                <a:rPr lang="en-US" sz="2000" dirty="0" smtClean="0"/>
                <a:t>"},</a:t>
              </a:r>
            </a:p>
            <a:p>
              <a:r>
                <a:rPr lang="en-US" sz="2000" dirty="0"/>
                <a:t> </a:t>
              </a:r>
              <a:r>
                <a:rPr lang="en-US" sz="2000" dirty="0" smtClean="0"/>
                <a:t>       {"</a:t>
              </a:r>
              <a:r>
                <a:rPr lang="en-US" sz="2000" dirty="0"/>
                <a:t>profile": "http://....</a:t>
              </a:r>
              <a:r>
                <a:rPr lang="en-US" sz="2000" dirty="0" err="1"/>
                <a:t>png</a:t>
              </a:r>
              <a:r>
                <a:rPr lang="en-US" sz="2000" dirty="0" smtClean="0"/>
                <a:t>"}, </a:t>
              </a:r>
            </a:p>
            <a:p>
              <a:r>
                <a:rPr lang="en-US" sz="2000" dirty="0" smtClean="0"/>
                <a:t>    ],</a:t>
              </a:r>
            </a:p>
            <a:p>
              <a:r>
                <a:rPr lang="en-US" sz="2000" dirty="0"/>
                <a:t> </a:t>
              </a:r>
              <a:r>
                <a:rPr lang="en-US" sz="2000" dirty="0" smtClean="0"/>
                <a:t>   bio: "</a:t>
              </a:r>
              <a:r>
                <a:rPr lang="en-US" sz="2000" dirty="0"/>
                <a:t>Mickey Mouse is a funny animal cartoon </a:t>
              </a:r>
              <a:r>
                <a:rPr lang="en-US" sz="2000" dirty="0" smtClean="0"/>
                <a:t/>
              </a:r>
              <a:br>
                <a:rPr lang="en-US" sz="2000" dirty="0" smtClean="0"/>
              </a:br>
              <a:r>
                <a:rPr lang="en-US" sz="2000" dirty="0" smtClean="0"/>
                <a:t>             character and </a:t>
              </a:r>
              <a:r>
                <a:rPr lang="en-US" sz="2000" dirty="0"/>
                <a:t>the official mascot of The Walt </a:t>
              </a:r>
              <a:r>
                <a:rPr lang="en-US" sz="2000" dirty="0" smtClean="0"/>
                <a:t>    </a:t>
              </a:r>
              <a:br>
                <a:rPr lang="en-US" sz="2000" dirty="0" smtClean="0"/>
              </a:br>
              <a:r>
                <a:rPr lang="en-US" sz="2000" dirty="0" smtClean="0"/>
                <a:t>             Disney Company</a:t>
              </a:r>
              <a:r>
                <a:rPr lang="en-US" sz="2000" dirty="0"/>
                <a:t>. </a:t>
              </a:r>
              <a:r>
                <a:rPr lang="en-US" sz="2000" dirty="0" smtClean="0"/>
                <a:t>An anthropomorphic </a:t>
              </a:r>
              <a:r>
                <a:rPr lang="en-US" sz="2000" dirty="0"/>
                <a:t>mouse </a:t>
              </a:r>
              <a:r>
                <a:rPr lang="en-US" sz="2000" dirty="0" smtClean="0"/>
                <a:t/>
              </a:r>
              <a:br>
                <a:rPr lang="en-US" sz="2000" dirty="0" smtClean="0"/>
              </a:br>
              <a:r>
                <a:rPr lang="en-US" sz="2000" dirty="0" smtClean="0"/>
                <a:t>             who typically </a:t>
              </a:r>
              <a:r>
                <a:rPr lang="en-US" sz="2000" dirty="0"/>
                <a:t>wears red shorts, large yellow shoes, </a:t>
              </a:r>
              <a:r>
                <a:rPr lang="en-US" sz="2000" dirty="0" smtClean="0"/>
                <a:t/>
              </a:r>
              <a:br>
                <a:rPr lang="en-US" sz="2000" dirty="0" smtClean="0"/>
              </a:br>
              <a:r>
                <a:rPr lang="en-US" sz="2000" dirty="0" smtClean="0"/>
                <a:t>             and white </a:t>
              </a:r>
              <a:r>
                <a:rPr lang="en-US" sz="2000" dirty="0"/>
                <a:t>gloves, Mickey has become </a:t>
              </a:r>
              <a:r>
                <a:rPr lang="en-US" sz="2000" dirty="0" smtClean="0"/>
                <a:t> one </a:t>
              </a:r>
              <a:r>
                <a:rPr lang="en-US" sz="2000" dirty="0"/>
                <a:t>of </a:t>
              </a:r>
              <a:r>
                <a:rPr lang="en-US" sz="2000" dirty="0" smtClean="0"/>
                <a:t>the </a:t>
              </a:r>
              <a:br>
                <a:rPr lang="en-US" sz="2000" dirty="0" smtClean="0"/>
              </a:br>
              <a:r>
                <a:rPr lang="en-US" sz="2000" dirty="0" smtClean="0"/>
                <a:t>             most recognizable cartoon characters." </a:t>
              </a:r>
            </a:p>
            <a:p>
              <a:r>
                <a:rPr lang="en-US" sz="2000" dirty="0" smtClean="0"/>
                <a:t>} </a:t>
              </a:r>
              <a:endParaRPr lang="en-US" sz="20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7047705" y="1207376"/>
            <a:ext cx="475462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/>
              <a:t>{</a:t>
            </a:r>
          </a:p>
          <a:p>
            <a:pPr>
              <a:defRPr/>
            </a:pPr>
            <a:r>
              <a:rPr lang="en-US" sz="2000" dirty="0" smtClean="0"/>
              <a:t>    id: </a:t>
            </a:r>
            <a:r>
              <a:rPr lang="en-US" sz="2000" dirty="0"/>
              <a:t>1, 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    name: </a:t>
            </a:r>
            <a:r>
              <a:rPr lang="en-US" sz="2000" dirty="0"/>
              <a:t>"DocumentDB 101</a:t>
            </a:r>
            <a:r>
              <a:rPr lang="en-US" sz="2000" dirty="0" smtClean="0"/>
              <a:t>",</a:t>
            </a:r>
          </a:p>
          <a:p>
            <a:pPr>
              <a:defRPr/>
            </a:pPr>
            <a:r>
              <a:rPr lang="en-US" sz="2000" dirty="0"/>
              <a:t> </a:t>
            </a:r>
            <a:r>
              <a:rPr lang="en-US" sz="2000" dirty="0" smtClean="0"/>
              <a:t>   authors</a:t>
            </a:r>
            <a:r>
              <a:rPr lang="en-US" sz="2000" dirty="0"/>
              <a:t>": [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 </a:t>
            </a:r>
            <a:r>
              <a:rPr lang="en-US" sz="2000" dirty="0" smtClean="0"/>
              <a:t>       {</a:t>
            </a:r>
          </a:p>
          <a:p>
            <a:pPr>
              <a:defRPr/>
            </a:pPr>
            <a:r>
              <a:rPr lang="en-US" sz="2000" dirty="0" smtClean="0"/>
              <a:t>            id: </a:t>
            </a:r>
            <a:r>
              <a:rPr lang="en-US" sz="2000" dirty="0"/>
              <a:t>1, </a:t>
            </a:r>
            <a:endParaRPr lang="en-US" sz="2000" dirty="0" smtClean="0"/>
          </a:p>
          <a:p>
            <a:pPr>
              <a:defRPr/>
            </a:pPr>
            <a:r>
              <a:rPr lang="en-US" sz="2000" dirty="0"/>
              <a:t> </a:t>
            </a:r>
            <a:r>
              <a:rPr lang="en-US" sz="2000" dirty="0" smtClean="0"/>
              <a:t>           name: "Mickey Mouse", </a:t>
            </a:r>
          </a:p>
          <a:p>
            <a:pPr>
              <a:defRPr/>
            </a:pPr>
            <a:r>
              <a:rPr lang="en-US" sz="2000" dirty="0" smtClean="0"/>
              <a:t>            bio: "</a:t>
            </a:r>
            <a:r>
              <a:rPr lang="en-US" sz="2000" dirty="0"/>
              <a:t>Mickey Mouse is a funny animal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          cartoon </a:t>
            </a:r>
            <a:r>
              <a:rPr lang="en-US" sz="2000" dirty="0"/>
              <a:t>character and the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          official </a:t>
            </a:r>
            <a:r>
              <a:rPr lang="en-US" sz="2000" dirty="0"/>
              <a:t>mascot </a:t>
            </a:r>
            <a:r>
              <a:rPr lang="en-US" sz="2000" dirty="0" smtClean="0"/>
              <a:t>of </a:t>
            </a:r>
            <a:r>
              <a:rPr lang="en-US" sz="2000" dirty="0"/>
              <a:t>The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          Walt </a:t>
            </a:r>
            <a:r>
              <a:rPr lang="en-US" sz="2000" dirty="0"/>
              <a:t>Disney </a:t>
            </a:r>
            <a:r>
              <a:rPr lang="en-US" sz="2000" dirty="0" smtClean="0"/>
              <a:t>Company…", </a:t>
            </a:r>
          </a:p>
          <a:p>
            <a:pPr>
              <a:defRPr/>
            </a:pPr>
            <a:r>
              <a:rPr lang="en-US" sz="2000" dirty="0"/>
              <a:t> </a:t>
            </a:r>
            <a:r>
              <a:rPr lang="en-US" sz="2000" dirty="0" smtClean="0"/>
              <a:t>           </a:t>
            </a:r>
            <a:r>
              <a:rPr lang="en-US" sz="2000" dirty="0" err="1" smtClean="0"/>
              <a:t>thumbnailUrl</a:t>
            </a:r>
            <a:r>
              <a:rPr lang="en-US" sz="2000" dirty="0" smtClean="0"/>
              <a:t>: "http</a:t>
            </a:r>
            <a:r>
              <a:rPr lang="en-US" sz="2000" dirty="0"/>
              <a:t>://....</a:t>
            </a:r>
            <a:r>
              <a:rPr lang="en-US" sz="2000" dirty="0" err="1" smtClean="0"/>
              <a:t>png</a:t>
            </a:r>
            <a:r>
              <a:rPr lang="en-US" sz="2000" dirty="0" smtClean="0"/>
              <a:t>"</a:t>
            </a:r>
          </a:p>
          <a:p>
            <a:pPr>
              <a:defRPr/>
            </a:pPr>
            <a:r>
              <a:rPr lang="en-US" sz="2000" dirty="0" smtClean="0"/>
              <a:t>        } </a:t>
            </a:r>
          </a:p>
          <a:p>
            <a:pPr>
              <a:defRPr/>
            </a:pPr>
            <a:r>
              <a:rPr lang="en-US" sz="2000" dirty="0" smtClean="0"/>
              <a:t>    ] </a:t>
            </a:r>
          </a:p>
          <a:p>
            <a:pPr>
              <a:defRPr/>
            </a:pPr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960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model hierarchical trees?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5846" y="1870411"/>
            <a:ext cx="1803919" cy="2796420"/>
            <a:chOff x="1114210" y="1592817"/>
            <a:chExt cx="1803919" cy="2796420"/>
          </a:xfrm>
        </p:grpSpPr>
        <p:sp>
          <p:nvSpPr>
            <p:cNvPr id="8" name="TextBox 7"/>
            <p:cNvSpPr txBox="1"/>
            <p:nvPr/>
          </p:nvSpPr>
          <p:spPr>
            <a:xfrm>
              <a:off x="1842603" y="1592817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Jill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9678" y="2516742"/>
              <a:ext cx="5469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Ben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8255" y="2516742"/>
              <a:ext cx="73449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Susan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1957" y="3264931"/>
              <a:ext cx="62709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Sven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4210" y="3256001"/>
              <a:ext cx="91788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Andrew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92876" y="4019905"/>
              <a:ext cx="92525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Thomas</a:t>
              </a:r>
              <a:endParaRPr lang="en-US" dirty="0"/>
            </a:p>
          </p:txBody>
        </p:sp>
        <p:cxnSp>
          <p:nvCxnSpPr>
            <p:cNvPr id="15" name="Elbow Connector 14"/>
            <p:cNvCxnSpPr>
              <a:stCxn id="8" idx="2"/>
              <a:endCxn id="9" idx="0"/>
            </p:cNvCxnSpPr>
            <p:nvPr/>
          </p:nvCxnSpPr>
          <p:spPr>
            <a:xfrm rot="5400000">
              <a:off x="1534857" y="2000444"/>
              <a:ext cx="554593" cy="47800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9" idx="2"/>
              <a:endCxn id="13" idx="0"/>
            </p:cNvCxnSpPr>
            <p:nvPr/>
          </p:nvCxnSpPr>
          <p:spPr>
            <a:xfrm rot="5400000">
              <a:off x="1388188" y="3071037"/>
              <a:ext cx="369927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8" idx="2"/>
              <a:endCxn id="11" idx="0"/>
            </p:cNvCxnSpPr>
            <p:nvPr/>
          </p:nvCxnSpPr>
          <p:spPr>
            <a:xfrm rot="16200000" flipH="1">
              <a:off x="1976032" y="2037270"/>
              <a:ext cx="554593" cy="40434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1" idx="2"/>
              <a:endCxn id="12" idx="0"/>
            </p:cNvCxnSpPr>
            <p:nvPr/>
          </p:nvCxnSpPr>
          <p:spPr>
            <a:xfrm rot="16200000" flipH="1">
              <a:off x="2266076" y="3075501"/>
              <a:ext cx="378857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2" idx="2"/>
              <a:endCxn id="14" idx="0"/>
            </p:cNvCxnSpPr>
            <p:nvPr/>
          </p:nvCxnSpPr>
          <p:spPr>
            <a:xfrm rot="5400000">
              <a:off x="2262683" y="3827083"/>
              <a:ext cx="385642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81425" y="1507836"/>
            <a:ext cx="5572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"Jill"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"Ben", manager: "Jill"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"Susan", manager: "Jill"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"Andrew", manager: "Ben"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</a:t>
            </a:r>
            <a:r>
              <a:rPr lang="en-US" sz="2800" dirty="0"/>
              <a:t> </a:t>
            </a:r>
            <a:r>
              <a:rPr lang="en-US" sz="2800" dirty="0" smtClean="0"/>
              <a:t>id: "Sven", manager: "Susan"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"Thomas", manager: "Sven" }</a:t>
            </a:r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857625" y="5257800"/>
            <a:ext cx="6137514" cy="932177"/>
            <a:chOff x="3857625" y="5257800"/>
            <a:chExt cx="6137514" cy="932177"/>
          </a:xfrm>
        </p:grpSpPr>
        <p:sp>
          <p:nvSpPr>
            <p:cNvPr id="3" name="TextBox 2"/>
            <p:cNvSpPr txBox="1"/>
            <p:nvPr/>
          </p:nvSpPr>
          <p:spPr>
            <a:xfrm>
              <a:off x="3857625" y="5728312"/>
              <a:ext cx="6137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SELECT manager FROM org WHERE id = "Susan"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57625" y="5257800"/>
              <a:ext cx="456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 get the manager of any employee is trivial -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650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model hierarchical trees?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5846" y="1870411"/>
            <a:ext cx="1803919" cy="2796420"/>
            <a:chOff x="1114210" y="1592817"/>
            <a:chExt cx="1803919" cy="2796420"/>
          </a:xfrm>
        </p:grpSpPr>
        <p:sp>
          <p:nvSpPr>
            <p:cNvPr id="8" name="TextBox 7"/>
            <p:cNvSpPr txBox="1"/>
            <p:nvPr/>
          </p:nvSpPr>
          <p:spPr>
            <a:xfrm>
              <a:off x="1842603" y="1592817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Jill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9678" y="2516742"/>
              <a:ext cx="5469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Ben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8255" y="2516742"/>
              <a:ext cx="73449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Susan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1957" y="3264931"/>
              <a:ext cx="62709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Sven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4210" y="3256001"/>
              <a:ext cx="91788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Andrew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92876" y="4019905"/>
              <a:ext cx="92525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Thomas</a:t>
              </a:r>
              <a:endParaRPr lang="en-US" dirty="0"/>
            </a:p>
          </p:txBody>
        </p:sp>
        <p:cxnSp>
          <p:nvCxnSpPr>
            <p:cNvPr id="15" name="Elbow Connector 14"/>
            <p:cNvCxnSpPr>
              <a:stCxn id="8" idx="2"/>
              <a:endCxn id="9" idx="0"/>
            </p:cNvCxnSpPr>
            <p:nvPr/>
          </p:nvCxnSpPr>
          <p:spPr>
            <a:xfrm rot="5400000">
              <a:off x="1534857" y="2000444"/>
              <a:ext cx="554593" cy="47800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9" idx="2"/>
              <a:endCxn id="13" idx="0"/>
            </p:cNvCxnSpPr>
            <p:nvPr/>
          </p:nvCxnSpPr>
          <p:spPr>
            <a:xfrm rot="5400000">
              <a:off x="1388188" y="3071037"/>
              <a:ext cx="369927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8" idx="2"/>
              <a:endCxn id="11" idx="0"/>
            </p:cNvCxnSpPr>
            <p:nvPr/>
          </p:nvCxnSpPr>
          <p:spPr>
            <a:xfrm rot="16200000" flipH="1">
              <a:off x="1976032" y="2037270"/>
              <a:ext cx="554593" cy="40434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1" idx="2"/>
              <a:endCxn id="12" idx="0"/>
            </p:cNvCxnSpPr>
            <p:nvPr/>
          </p:nvCxnSpPr>
          <p:spPr>
            <a:xfrm rot="16200000" flipH="1">
              <a:off x="2266076" y="3075501"/>
              <a:ext cx="378857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2" idx="2"/>
              <a:endCxn id="14" idx="0"/>
            </p:cNvCxnSpPr>
            <p:nvPr/>
          </p:nvCxnSpPr>
          <p:spPr>
            <a:xfrm rot="5400000">
              <a:off x="2262683" y="3827083"/>
              <a:ext cx="385642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81425" y="1507836"/>
            <a:ext cx="5572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"Jill"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"Ben", manager: "Jill"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"Susan", manager: "Jill"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"Andrew", manager: "Ben"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</a:t>
            </a:r>
            <a:r>
              <a:rPr lang="en-US" sz="2800" dirty="0"/>
              <a:t> </a:t>
            </a:r>
            <a:r>
              <a:rPr lang="en-US" sz="2800" dirty="0" smtClean="0"/>
              <a:t>id: "Sven", manager: "Susan"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"Thomas", manager: "Sven" }</a:t>
            </a:r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857625" y="5257800"/>
            <a:ext cx="5683031" cy="932177"/>
            <a:chOff x="3857625" y="5257800"/>
            <a:chExt cx="5683031" cy="932177"/>
          </a:xfrm>
        </p:grpSpPr>
        <p:sp>
          <p:nvSpPr>
            <p:cNvPr id="3" name="TextBox 2"/>
            <p:cNvSpPr txBox="1"/>
            <p:nvPr/>
          </p:nvSpPr>
          <p:spPr>
            <a:xfrm>
              <a:off x="3857625" y="5728312"/>
              <a:ext cx="5635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SELECT * FROM org WHERE manager = "Jill"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57625" y="5257800"/>
              <a:ext cx="56830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 get all employees where Jill is the manager is also easy -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317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model hierarchical trees?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5846" y="1870411"/>
            <a:ext cx="1803919" cy="2796420"/>
            <a:chOff x="1114210" y="1592817"/>
            <a:chExt cx="1803919" cy="2796420"/>
          </a:xfrm>
        </p:grpSpPr>
        <p:sp>
          <p:nvSpPr>
            <p:cNvPr id="8" name="TextBox 7"/>
            <p:cNvSpPr txBox="1"/>
            <p:nvPr/>
          </p:nvSpPr>
          <p:spPr>
            <a:xfrm>
              <a:off x="1842603" y="1592817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Jill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9678" y="2516742"/>
              <a:ext cx="5469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Ben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8255" y="2516742"/>
              <a:ext cx="73449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Susan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1957" y="3264931"/>
              <a:ext cx="62709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Sven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4210" y="3256001"/>
              <a:ext cx="91788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Andrew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92876" y="4019905"/>
              <a:ext cx="92525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Thomas</a:t>
              </a:r>
              <a:endParaRPr lang="en-US" dirty="0"/>
            </a:p>
          </p:txBody>
        </p:sp>
        <p:cxnSp>
          <p:nvCxnSpPr>
            <p:cNvPr id="15" name="Elbow Connector 14"/>
            <p:cNvCxnSpPr>
              <a:stCxn id="8" idx="2"/>
              <a:endCxn id="9" idx="0"/>
            </p:cNvCxnSpPr>
            <p:nvPr/>
          </p:nvCxnSpPr>
          <p:spPr>
            <a:xfrm rot="5400000">
              <a:off x="1534857" y="2000444"/>
              <a:ext cx="554593" cy="47800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9" idx="2"/>
              <a:endCxn id="13" idx="0"/>
            </p:cNvCxnSpPr>
            <p:nvPr/>
          </p:nvCxnSpPr>
          <p:spPr>
            <a:xfrm rot="5400000">
              <a:off x="1388188" y="3071037"/>
              <a:ext cx="369927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8" idx="2"/>
              <a:endCxn id="11" idx="0"/>
            </p:cNvCxnSpPr>
            <p:nvPr/>
          </p:nvCxnSpPr>
          <p:spPr>
            <a:xfrm rot="16200000" flipH="1">
              <a:off x="1976032" y="2037270"/>
              <a:ext cx="554593" cy="40434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1" idx="2"/>
              <a:endCxn id="12" idx="0"/>
            </p:cNvCxnSpPr>
            <p:nvPr/>
          </p:nvCxnSpPr>
          <p:spPr>
            <a:xfrm rot="16200000" flipH="1">
              <a:off x="2266076" y="3075501"/>
              <a:ext cx="378857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2" idx="2"/>
              <a:endCxn id="14" idx="0"/>
            </p:cNvCxnSpPr>
            <p:nvPr/>
          </p:nvCxnSpPr>
          <p:spPr>
            <a:xfrm rot="5400000">
              <a:off x="2262683" y="3827083"/>
              <a:ext cx="385642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81425" y="1507836"/>
            <a:ext cx="66008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"Jill", directs: ["Ben", "Susan"]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"Ben", directs: ["Andrew"]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"Susan", directs: ["Sven"]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"Andrew"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</a:t>
            </a:r>
            <a:r>
              <a:rPr lang="en-US" sz="2800" dirty="0"/>
              <a:t> </a:t>
            </a:r>
            <a:r>
              <a:rPr lang="en-US" sz="2800" dirty="0" smtClean="0"/>
              <a:t>id: "Sven", directs: ["Thomas"]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"Thomas" }</a:t>
            </a:r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3857625" y="5257800"/>
            <a:ext cx="4763099" cy="932177"/>
            <a:chOff x="3857625" y="5257800"/>
            <a:chExt cx="4763099" cy="932177"/>
          </a:xfrm>
        </p:grpSpPr>
        <p:sp>
          <p:nvSpPr>
            <p:cNvPr id="26" name="TextBox 25"/>
            <p:cNvSpPr txBox="1"/>
            <p:nvPr/>
          </p:nvSpPr>
          <p:spPr>
            <a:xfrm>
              <a:off x="3857625" y="5728312"/>
              <a:ext cx="47630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SELECT * FROM org WHERE id = "Jill"</a:t>
              </a:r>
              <a:endParaRPr lang="en-US" sz="2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57625" y="5257800"/>
              <a:ext cx="3795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 get all direct reports for Jill is easy -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27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model hierarchical trees?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95846" y="1870411"/>
            <a:ext cx="1803919" cy="2796420"/>
            <a:chOff x="1114210" y="1592817"/>
            <a:chExt cx="1803919" cy="2796420"/>
          </a:xfrm>
        </p:grpSpPr>
        <p:sp>
          <p:nvSpPr>
            <p:cNvPr id="8" name="TextBox 7"/>
            <p:cNvSpPr txBox="1"/>
            <p:nvPr/>
          </p:nvSpPr>
          <p:spPr>
            <a:xfrm>
              <a:off x="1842603" y="1592817"/>
              <a:ext cx="41710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Jill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9678" y="2516742"/>
              <a:ext cx="5469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Ben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8255" y="2516742"/>
              <a:ext cx="73449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Susan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1957" y="3264931"/>
              <a:ext cx="62709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Sven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4210" y="3256001"/>
              <a:ext cx="91788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Andrew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92876" y="4019905"/>
              <a:ext cx="92525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Thomas</a:t>
              </a:r>
              <a:endParaRPr lang="en-US" dirty="0"/>
            </a:p>
          </p:txBody>
        </p:sp>
        <p:cxnSp>
          <p:nvCxnSpPr>
            <p:cNvPr id="15" name="Elbow Connector 14"/>
            <p:cNvCxnSpPr>
              <a:stCxn id="8" idx="2"/>
              <a:endCxn id="9" idx="0"/>
            </p:cNvCxnSpPr>
            <p:nvPr/>
          </p:nvCxnSpPr>
          <p:spPr>
            <a:xfrm rot="5400000">
              <a:off x="1534857" y="2000444"/>
              <a:ext cx="554593" cy="478003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9" idx="2"/>
              <a:endCxn id="13" idx="0"/>
            </p:cNvCxnSpPr>
            <p:nvPr/>
          </p:nvCxnSpPr>
          <p:spPr>
            <a:xfrm rot="5400000">
              <a:off x="1388188" y="3071037"/>
              <a:ext cx="369927" cy="1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8" idx="2"/>
              <a:endCxn id="11" idx="0"/>
            </p:cNvCxnSpPr>
            <p:nvPr/>
          </p:nvCxnSpPr>
          <p:spPr>
            <a:xfrm rot="16200000" flipH="1">
              <a:off x="1976032" y="2037270"/>
              <a:ext cx="554593" cy="40434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1" idx="2"/>
              <a:endCxn id="12" idx="0"/>
            </p:cNvCxnSpPr>
            <p:nvPr/>
          </p:nvCxnSpPr>
          <p:spPr>
            <a:xfrm rot="16200000" flipH="1">
              <a:off x="2266076" y="3075501"/>
              <a:ext cx="378857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2" idx="2"/>
              <a:endCxn id="14" idx="0"/>
            </p:cNvCxnSpPr>
            <p:nvPr/>
          </p:nvCxnSpPr>
          <p:spPr>
            <a:xfrm rot="5400000">
              <a:off x="2262683" y="3827083"/>
              <a:ext cx="385642" cy="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81425" y="1507836"/>
            <a:ext cx="66008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{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"Jill", directs: ["Ben", "Susan"]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"Ben", directs: ["Andrew"]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"Susan", directs: ["Sven"]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"Andrew"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</a:t>
            </a:r>
            <a:r>
              <a:rPr lang="en-US" sz="2800" dirty="0"/>
              <a:t> </a:t>
            </a:r>
            <a:r>
              <a:rPr lang="en-US" sz="2800" dirty="0" smtClean="0"/>
              <a:t>id: "Sven", directs: ["Thomas"] },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{ id: "Thomas" }</a:t>
            </a:r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3857625" y="5047266"/>
            <a:ext cx="6150595" cy="1670841"/>
            <a:chOff x="3857625" y="5257800"/>
            <a:chExt cx="6150595" cy="1670841"/>
          </a:xfrm>
        </p:grpSpPr>
        <p:sp>
          <p:nvSpPr>
            <p:cNvPr id="26" name="TextBox 25"/>
            <p:cNvSpPr txBox="1"/>
            <p:nvPr/>
          </p:nvSpPr>
          <p:spPr>
            <a:xfrm>
              <a:off x="3857625" y="5728312"/>
              <a:ext cx="615059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SELECT * </a:t>
              </a:r>
              <a:br>
                <a:rPr lang="en-US" sz="2400" dirty="0" smtClean="0"/>
              </a:br>
              <a:r>
                <a:rPr lang="en-US" sz="2400" dirty="0" smtClean="0"/>
                <a:t>FROM </a:t>
              </a:r>
              <a:r>
                <a:rPr lang="en-US" sz="2400" dirty="0" err="1" smtClean="0"/>
                <a:t>emp</a:t>
              </a:r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/>
                <a:t>WHERE ARRAY_CONTAINS(</a:t>
              </a:r>
              <a:r>
                <a:rPr lang="en-US" sz="2400" dirty="0" err="1" smtClean="0"/>
                <a:t>emp.directs</a:t>
              </a:r>
              <a:r>
                <a:rPr lang="en-US" sz="2400" dirty="0" smtClean="0"/>
                <a:t>, "Ben")</a:t>
              </a:r>
              <a:endParaRPr lang="en-US" sz="2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57625" y="5257800"/>
              <a:ext cx="484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 find the manager for an employee is possible -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53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support keyword search?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1075" y="1690688"/>
            <a:ext cx="66934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{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id: </a:t>
            </a:r>
            <a:r>
              <a:rPr lang="en-US" sz="2800" dirty="0"/>
              <a:t>"CDC101",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title: </a:t>
            </a:r>
            <a:r>
              <a:rPr lang="en-US" sz="2800" dirty="0"/>
              <a:t>"Fundamentals of database design",  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 credits: </a:t>
            </a:r>
            <a:r>
              <a:rPr lang="en-US" sz="2800" dirty="0"/>
              <a:t>10 }</a:t>
            </a:r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822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support keyword search?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4875" y="1623418"/>
            <a:ext cx="110642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{ </a:t>
            </a:r>
          </a:p>
          <a:p>
            <a:r>
              <a:rPr lang="en-US" sz="2800" dirty="0"/>
              <a:t>    id: "CDC101", </a:t>
            </a:r>
          </a:p>
          <a:p>
            <a:r>
              <a:rPr lang="en-US" sz="2800" dirty="0"/>
              <a:t>    title: </a:t>
            </a:r>
            <a:r>
              <a:rPr lang="en-US" sz="2800" dirty="0" smtClean="0"/>
              <a:t>“The Fundamentals </a:t>
            </a:r>
            <a:r>
              <a:rPr lang="en-US" sz="2800" dirty="0"/>
              <a:t>of </a:t>
            </a:r>
            <a:r>
              <a:rPr lang="en-US" sz="2800" dirty="0" smtClean="0"/>
              <a:t>Database </a:t>
            </a:r>
            <a:r>
              <a:rPr lang="en-US" sz="2800" dirty="0"/>
              <a:t>D</a:t>
            </a:r>
            <a:r>
              <a:rPr lang="en-US" sz="2800" dirty="0" smtClean="0"/>
              <a:t>esign</a:t>
            </a:r>
            <a:r>
              <a:rPr lang="en-US" sz="2800" dirty="0"/>
              <a:t>", 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titleWords</a:t>
            </a:r>
            <a:r>
              <a:rPr lang="en-US" sz="2800" dirty="0"/>
              <a:t>: [ "fundamentals", "database", "design</a:t>
            </a:r>
            <a:r>
              <a:rPr lang="en-US" sz="2800" dirty="0" smtClean="0"/>
              <a:t>", "database design" </a:t>
            </a:r>
            <a:r>
              <a:rPr lang="en-US" sz="2800" dirty="0"/>
              <a:t>], </a:t>
            </a:r>
          </a:p>
          <a:p>
            <a:r>
              <a:rPr lang="en-US" sz="2800" dirty="0"/>
              <a:t>    credits: 10 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04875" y="4537830"/>
            <a:ext cx="116358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Consider </a:t>
            </a:r>
            <a:r>
              <a:rPr lang="en-US" sz="2400" dirty="0"/>
              <a:t>using a </a:t>
            </a:r>
            <a:r>
              <a:rPr lang="en-US" sz="2400" dirty="0" err="1"/>
              <a:t>RegEx</a:t>
            </a:r>
            <a:r>
              <a:rPr lang="en-US" sz="2400" dirty="0"/>
              <a:t> to transform words to lowercase and remove any punctuation.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S</a:t>
            </a:r>
            <a:r>
              <a:rPr lang="en-US" sz="2400" dirty="0" smtClean="0"/>
              <a:t>trip </a:t>
            </a:r>
            <a:r>
              <a:rPr lang="en-US" sz="2400" dirty="0"/>
              <a:t>out stop words like “to”, “the”, “of”  etc. 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Denormalize</a:t>
            </a:r>
            <a:r>
              <a:rPr lang="en-US" sz="2400" dirty="0" smtClean="0"/>
              <a:t> keywords in to key phrases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014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geekandpoke.typepad.com/.a/6a00d8341d3df553ef016766f7b8d3970b-p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1" t="1366" b="16347"/>
          <a:stretch/>
        </p:blipFill>
        <p:spPr bwMode="auto">
          <a:xfrm>
            <a:off x="6821488" y="389739"/>
            <a:ext cx="4987575" cy="659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6"/>
          <p:cNvSpPr txBox="1">
            <a:spLocks/>
          </p:cNvSpPr>
          <p:nvPr/>
        </p:nvSpPr>
        <p:spPr>
          <a:xfrm>
            <a:off x="939800" y="2375694"/>
            <a:ext cx="4625975" cy="2087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36575" y="954604"/>
            <a:ext cx="11652250" cy="6251455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1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options: ["Embed", "Reference"],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rules: "There are no rules, merely guidelines",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1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embed: [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     "1:1",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    "Child is a dependent",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     "Similar volatility",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"favor read speed"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]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reference: [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     "related data changes frequently",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     "</a:t>
            </a:r>
            <a:r>
              <a:rPr lang="en-US" sz="1800" dirty="0" err="1" smtClean="0">
                <a:latin typeface="Lucida Console" charset="0"/>
                <a:ea typeface="Lucida Console" charset="0"/>
                <a:cs typeface="Lucida Console" charset="0"/>
              </a:rPr>
              <a:t>many:many</a:t>
            </a: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     "favor writes"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]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 remember: [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     "Don't be scared to experiment and mix &amp; match",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    "Models </a:t>
            </a:r>
            <a:r>
              <a:rPr lang="en-US" sz="1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change </a:t>
            </a: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&amp; </a:t>
            </a: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evolve",</a:t>
            </a:r>
            <a:endParaRPr lang="en-US" sz="1800" dirty="0" smtClean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    "Hybrid models"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1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1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6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122487"/>
            <a:ext cx="4819650" cy="255428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What are document databases?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49" y="469115"/>
            <a:ext cx="3990975" cy="58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smtClean="0"/>
              <a:t>Azure DocumentDB 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11735" y="1802882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48658C"/>
                  </a:soli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solidFill>
                  <a:srgbClr val="48658C"/>
                </a:soli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8658C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48658C"/>
                  </a:soli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3C5365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48658C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31059" y="3402806"/>
                <a:ext cx="376768" cy="308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48658C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55478" y="3429116"/>
                <a:ext cx="520134" cy="1289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48658C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solidFill>
                  <a:srgbClr val="48658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2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8658C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48658C"/>
                  </a:soli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48658C"/>
                  </a:soli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solidFill>
                  <a:srgbClr val="48658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  <a:solidFill>
            <a:schemeClr val="bg1"/>
          </a:solidFill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  <a:grpFill/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grpFill/>
              <a:ln>
                <a:solidFill>
                  <a:srgbClr val="48658C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48658C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48658C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48658C"/>
                  </a:soli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69" y="2370910"/>
                <a:ext cx="764951" cy="764951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8600372" y="4277490"/>
              <a:ext cx="2337724" cy="61552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solidFill>
                    <a:srgbClr val="48658C"/>
                  </a:soli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solidFill>
                  <a:srgbClr val="48658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2266893" y="3947484"/>
            <a:ext cx="224368" cy="30814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solidFill>
                <a:srgbClr val="48658C"/>
              </a:soli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903241" y="3440098"/>
            <a:ext cx="224368" cy="30814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solidFill>
                <a:srgbClr val="48658C"/>
              </a:solidFill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263439" y="3522520"/>
            <a:ext cx="224368" cy="30814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solidFill>
                <a:srgbClr val="486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8658C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solidFill>
                    <a:srgbClr val="48658C"/>
                  </a:solidFill>
                  <a:latin typeface="Segoe UI Light"/>
                </a:rPr>
                <a:t>explore </a:t>
              </a:r>
              <a:r>
                <a:rPr lang="en-US" sz="2800" dirty="0" smtClean="0">
                  <a:solidFill>
                    <a:srgbClr val="48658C"/>
                  </a:solidFill>
                  <a:latin typeface="Segoe UI Light"/>
                </a:rPr>
                <a:t>playground</a:t>
              </a:r>
              <a:endParaRPr lang="en-US" sz="2800" dirty="0">
                <a:solidFill>
                  <a:srgbClr val="48658C"/>
                </a:soli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48658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</a:t>
              </a:r>
              <a:r>
                <a:rPr lang="en-US" sz="1078" b="1" dirty="0" smtClean="0">
                  <a:solidFill>
                    <a:srgbClr val="48658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78" b="1" dirty="0" err="1" smtClean="0">
                  <a:solidFill>
                    <a:srgbClr val="48658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DocumentDB</a:t>
              </a:r>
              <a:r>
                <a:rPr lang="en-US" sz="1078" b="1" dirty="0" smtClean="0">
                  <a:solidFill>
                    <a:srgbClr val="48658C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endParaRPr lang="en-US" sz="2353" b="1" dirty="0">
                <a:solidFill>
                  <a:srgbClr val="48658C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docdbplayground</a:t>
              </a:r>
              <a:endParaRPr lang="en-US" sz="2400" b="1" dirty="0">
                <a:solidFill>
                  <a:srgbClr val="48658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8658C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solidFill>
                    <a:srgbClr val="48658C"/>
                  </a:soli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48658C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solidFill>
                  <a:srgbClr val="48658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8658C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solidFill>
                    <a:srgbClr val="48658C"/>
                  </a:solidFill>
                  <a:latin typeface="Segoe UI Light"/>
                </a:rPr>
                <a:t>move some </a:t>
              </a:r>
              <a:r>
                <a:rPr lang="en-US" sz="2400" dirty="0">
                  <a:solidFill>
                    <a:srgbClr val="48658C"/>
                  </a:soli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48658C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537" y="3253018"/>
              <a:ext cx="565066" cy="565066"/>
            </a:xfrm>
            <a:prstGeom prst="rect">
              <a:avLst/>
            </a:prstGeom>
            <a:noFill/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solidFill>
                    <a:srgbClr val="48658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solidFill>
                  <a:srgbClr val="48658C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http://aka.ms/CloudDevelop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793600" cy="4351338"/>
          </a:xfrm>
        </p:spPr>
        <p:txBody>
          <a:bodyPr/>
          <a:lstStyle/>
          <a:p>
            <a:r>
              <a:rPr lang="en-US" dirty="0" smtClean="0"/>
              <a:t>Dell Venue Pro 8</a:t>
            </a:r>
          </a:p>
          <a:p>
            <a:endParaRPr lang="en-US" dirty="0" smtClean="0"/>
          </a:p>
          <a:p>
            <a:r>
              <a:rPr lang="en-US" dirty="0" smtClean="0"/>
              <a:t>Enter by filling out survey</a:t>
            </a:r>
          </a:p>
          <a:p>
            <a:endParaRPr lang="en-US" dirty="0" smtClean="0"/>
          </a:p>
          <a:p>
            <a:r>
              <a:rPr lang="en-US" dirty="0" smtClean="0"/>
              <a:t>Announced at the end of the day.</a:t>
            </a:r>
          </a:p>
          <a:p>
            <a:endParaRPr lang="en-US" smtClean="0"/>
          </a:p>
          <a:p>
            <a:r>
              <a:rPr lang="en-US" smtClean="0"/>
              <a:t>Must </a:t>
            </a:r>
            <a:r>
              <a:rPr lang="en-US" dirty="0" smtClean="0"/>
              <a:t>be present to win.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00" y="1800722"/>
            <a:ext cx="6560200" cy="50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466725" y="1206640"/>
            <a:ext cx="11652250" cy="4079875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200" dirty="0" err="1" smtClean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>documentdb.com</a:t>
            </a:r>
            <a:r>
              <a:rPr lang="en-US" sz="3200" dirty="0" smtClean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</a:br>
            <a:endParaRPr lang="en-US" sz="3200" dirty="0" smtClean="0">
              <a:solidFill>
                <a:srgbClr val="3C536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>DocumentDB</a:t>
            </a:r>
            <a:endParaRPr lang="en-US" sz="3200" dirty="0" smtClean="0">
              <a:solidFill>
                <a:srgbClr val="3C536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>dmakogon</a:t>
            </a:r>
            <a:endParaRPr lang="en-US" sz="3200" dirty="0" smtClean="0">
              <a:solidFill>
                <a:srgbClr val="3C536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>ryancrawcour</a:t>
            </a:r>
            <a:r>
              <a:rPr lang="en-US" sz="3200" dirty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dirty="0" smtClean="0">
                <a:solidFill>
                  <a:srgbClr val="3C5365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3200" dirty="0">
              <a:solidFill>
                <a:srgbClr val="3C5365"/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3200" dirty="0">
              <a:solidFill>
                <a:srgbClr val="3C5365"/>
              </a:soli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endParaRPr lang="en-US" sz="2353" dirty="0" smtClean="0">
              <a:solidFill>
                <a:srgbClr val="3C5365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92" y="1532077"/>
            <a:ext cx="6748333" cy="3082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299" y="-257736"/>
            <a:ext cx="2911151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84815" y="1604128"/>
            <a:ext cx="11378958" cy="218449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Part of NoSQL family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Built for simplicity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Built for s</a:t>
            </a:r>
            <a:r>
              <a:rPr lang="en-US" dirty="0" smtClean="0">
                <a:solidFill>
                  <a:schemeClr val="tx1"/>
                </a:solidFill>
              </a:rPr>
              <a:t>cale and performance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Non-relational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N</a:t>
            </a:r>
            <a:r>
              <a:rPr lang="en-US" dirty="0" smtClean="0">
                <a:solidFill>
                  <a:schemeClr val="tx1"/>
                </a:solidFill>
              </a:rPr>
              <a:t>o enforced schema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64472" y="4549531"/>
            <a:ext cx="396235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Great for these documents … 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3531" y="148471"/>
            <a:ext cx="5898469" cy="67095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"name": "SmugMug",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"permalink": "smugmug",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"homepage_url": "http://www.smugmug.com",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"blog_url": "http://blogs.smugmug.com/",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"category_code": "photo_video",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"products": [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"name": "SmugMug",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"permalink": "smugmug"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"offices": [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"description": "",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"address1": "67 E.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Even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Ave, Suite 200",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"address2": "",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"zip_code": "94041",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"city": "Mountain View",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"state_code": "CA",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"country_code": "USA",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"latitude": 37.390056,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"longitude": -122.067692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5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69013" y="645089"/>
            <a:ext cx="8555441" cy="58323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“id": “itemdata2344",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“data": “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TWFuIGlzIGRpc3Rpbmd1aXNoZWQsIG5vd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cyByZWFzb24sIGJ1dCBieSB0aGlzHNpbmd1bG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nJvbSBvdGhlciBhbmltYWxzLCB3aGljaCBpcyYg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dGhlIG1pbmQsIHRoYXQgYnkgYSBwZXJzZXZlsaW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dodCBpbiB0aGUgY29udGludWVkIGFuZCBpbGdl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bmVyYXRpb24gb2Yga25vd2xlZGdlLCBleGNlZ9y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dCB2ZWhlbWVuY2Ugb2YgYW55IGNhcm5hS4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cyByZWFzb24sIGJ1dCBieSB0aGlzHNpbmd1bGFyIZ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nJvbSBvdGhlciBhbmltYWxzLCB3aGljaCBpcyBh2Yg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dGhlIG1pbmQsIHRoYXQgYnkgYSBwZXJzZXZlGVsaW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dodCBpbiB0aGUgY29udGludWVkIGFuZCBpbmRlZGdl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bmVyYXRpb24gb2Yga25vd2xlZGdlLCBleGNlZWG9y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dCB2ZWhlbWVuY2Ugb2YgYW55IGNhcm5hbS4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cyByZWFzb24sIGJ1dCBieSB0aGlzHNpbmd1bGF4gZ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nJvbSBvdGhlciBhbmltYWxzLCB3aGljaCBpg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dGhlIG1pbmQsIHRoYXQgYnkgYSBwZXJzZXZlcmVsaW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dodCBpbiB0aGUgY29udGludWVkIGFuZCBpbmRlIGdl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bmVyYXRpb24gb2Yga25vd2xlZGdlLCBleGNlZzaG9y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dCB2ZWhlbWVuY2Ugb2YgYW55IGNhcm5hbCBwZS4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=”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984815" y="1604128"/>
            <a:ext cx="5556028" cy="218449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Part of NoSQL family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Built for simplicity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Built for s</a:t>
            </a:r>
            <a:r>
              <a:rPr lang="en-US" dirty="0" smtClean="0">
                <a:solidFill>
                  <a:schemeClr val="tx1"/>
                </a:solidFill>
              </a:rPr>
              <a:t>cale and performance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Non-relational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N</a:t>
            </a:r>
            <a:r>
              <a:rPr lang="en-US" dirty="0" smtClean="0">
                <a:solidFill>
                  <a:schemeClr val="tx1"/>
                </a:solidFill>
              </a:rPr>
              <a:t>o enforced schema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64472" y="4549531"/>
            <a:ext cx="443094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Not ideal for these documents … </a:t>
            </a:r>
          </a:p>
        </p:txBody>
      </p:sp>
    </p:spTree>
    <p:extLst>
      <p:ext uri="{BB962C8B-B14F-4D97-AF65-F5344CB8AC3E}">
        <p14:creationId xmlns:p14="http://schemas.microsoft.com/office/powerpoint/2010/main" val="185578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7125833" y="4347712"/>
            <a:ext cx="1344637" cy="1207192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93" y="3023675"/>
            <a:ext cx="764951" cy="76495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68307" y="4135041"/>
            <a:ext cx="1324611" cy="1207193"/>
            <a:chOff x="9454685" y="5097462"/>
            <a:chExt cx="1568035" cy="1468470"/>
          </a:xfrm>
          <a:solidFill>
            <a:schemeClr val="bg1"/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9454685" y="5097462"/>
              <a:ext cx="1568035" cy="146847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003" y="5174266"/>
              <a:ext cx="1295400" cy="1288472"/>
            </a:xfrm>
            <a:prstGeom prst="rect">
              <a:avLst/>
            </a:prstGeom>
            <a:grpFill/>
          </p:spPr>
        </p:pic>
      </p:grpSp>
      <p:grpSp>
        <p:nvGrpSpPr>
          <p:cNvPr id="14" name="Group 13"/>
          <p:cNvGrpSpPr/>
          <p:nvPr/>
        </p:nvGrpSpPr>
        <p:grpSpPr>
          <a:xfrm>
            <a:off x="9311498" y="2495245"/>
            <a:ext cx="1362841" cy="1249728"/>
            <a:chOff x="10028237" y="1292940"/>
            <a:chExt cx="1594083" cy="1391616"/>
          </a:xfrm>
          <a:solidFill>
            <a:schemeClr val="bg1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10028237" y="1292940"/>
              <a:ext cx="1594083" cy="1391616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835" y="1356805"/>
              <a:ext cx="1309255" cy="1302327"/>
            </a:xfrm>
            <a:prstGeom prst="rect">
              <a:avLst/>
            </a:prstGeom>
            <a:grpFill/>
          </p:spPr>
        </p:pic>
      </p:grp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984815" y="1604128"/>
            <a:ext cx="5556028" cy="218449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Part of NoSQL family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Built for simplicity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Built for s</a:t>
            </a:r>
            <a:r>
              <a:rPr lang="en-US" dirty="0" smtClean="0">
                <a:solidFill>
                  <a:schemeClr val="tx1"/>
                </a:solidFill>
              </a:rPr>
              <a:t>cale and performance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Non-relational</a:t>
            </a:r>
          </a:p>
          <a:p>
            <a:pPr>
              <a:buClr>
                <a:schemeClr val="tx1"/>
              </a:buClr>
            </a:pPr>
            <a:r>
              <a:rPr lang="en-US" dirty="0" smtClean="0"/>
              <a:t>N</a:t>
            </a:r>
            <a:r>
              <a:rPr lang="en-US" dirty="0" smtClean="0">
                <a:solidFill>
                  <a:schemeClr val="tx1"/>
                </a:solidFill>
              </a:rPr>
              <a:t>o enforced schema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64472" y="4549531"/>
            <a:ext cx="642398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And definitely not for these kind of documents … </a:t>
            </a:r>
            <a:endParaRPr lang="en-US" sz="2353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166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724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name:"Azure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deployedAs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"Service",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"Document",</a:t>
            </a:r>
            <a:endParaRPr lang="en-US" sz="24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"rest", 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deployVia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"portal", "rest", "cli", 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scaleVia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 [ "portal", "rest", "cli", 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differsVia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: [ "</a:t>
            </a:r>
            <a:r>
              <a:rPr lang="en-US" sz="2400" dirty="0" err="1" smtClean="0">
                <a:latin typeface="Lucida Console" charset="0"/>
                <a:ea typeface="Lucida Console" charset="0"/>
                <a:cs typeface="Lucida Console" charset="0"/>
              </a:rPr>
              <a:t>js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", "indexing", "consistency" ]</a:t>
            </a:r>
          </a:p>
          <a:p>
            <a:pPr marL="0" indent="0"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369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89915" y="1330325"/>
            <a:ext cx="11841162" cy="20510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u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nits:"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timePeriod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"per second",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tiers: [250, 1000, 2500],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billedBy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: "hour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	behavior: [ "consistent", "predictable"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measured: "per operation",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"result header"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 smtClean="0"/>
              <a:t>Service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3649</Words>
  <Application>Microsoft Office PowerPoint</Application>
  <PresentationFormat>Widescreen</PresentationFormat>
  <Paragraphs>616</Paragraphs>
  <Slides>43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Arial Unicode MS</vt:lpstr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Office Theme</vt:lpstr>
      <vt:lpstr>5-30610_Microsoft_Ignite_Keynote_Template</vt:lpstr>
      <vt:lpstr>1_5-30610_Microsoft_Ignite_Keynote_Template</vt:lpstr>
      <vt:lpstr>Modeling JSON data for document databases</vt:lpstr>
      <vt:lpstr>Today’s talk</vt:lpstr>
      <vt:lpstr>Kinds of databases</vt:lpstr>
      <vt:lpstr>What are document databases?</vt:lpstr>
      <vt:lpstr>Document Databases</vt:lpstr>
      <vt:lpstr>Document Databases</vt:lpstr>
      <vt:lpstr>Document Databases</vt:lpstr>
      <vt:lpstr>Azure DocumentDB: Lightning Round Edition</vt:lpstr>
      <vt:lpstr>Service consumption</vt:lpstr>
      <vt:lpstr>PowerPoint Presentation</vt:lpstr>
      <vt:lpstr>PowerPoint Presentation</vt:lpstr>
      <vt:lpstr>    How do approaches differ?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 you put the reference?</vt:lpstr>
      <vt:lpstr>Where do you put the reference?</vt:lpstr>
      <vt:lpstr>Is it always black or white?</vt:lpstr>
      <vt:lpstr>Is it always black or white?</vt:lpstr>
      <vt:lpstr>Is it always black or white?</vt:lpstr>
      <vt:lpstr>How to model hierarchical trees?</vt:lpstr>
      <vt:lpstr>How to model hierarchical trees?</vt:lpstr>
      <vt:lpstr>How to model hierarchical trees?</vt:lpstr>
      <vt:lpstr>How to model hierarchical trees?</vt:lpstr>
      <vt:lpstr>How to support keyword search?</vt:lpstr>
      <vt:lpstr>How to support keyword search?</vt:lpstr>
      <vt:lpstr>PowerPoint Presentation</vt:lpstr>
      <vt:lpstr>Summary</vt:lpstr>
      <vt:lpstr>Azure DocumentDB SDKs and Tooling</vt:lpstr>
      <vt:lpstr>Get Started Today</vt:lpstr>
      <vt:lpstr>http://aka.ms/CloudDevelop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Ryan CrawCour</cp:lastModifiedBy>
  <cp:revision>239</cp:revision>
  <dcterms:created xsi:type="dcterms:W3CDTF">2015-08-12T16:36:15Z</dcterms:created>
  <dcterms:modified xsi:type="dcterms:W3CDTF">2015-10-23T13:21:51Z</dcterms:modified>
</cp:coreProperties>
</file>